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2"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9144000" cy="5143500" type="screen16x9"/>
  <p:notesSz cx="6858000" cy="9144000"/>
  <p:embeddedFontLst>
    <p:embeddedFont>
      <p:font typeface="Roboto" panose="02000000000000000000" pitchFamily="2" charset="0"/>
      <p:regular r:id="rId28"/>
      <p:bold r:id="rId29"/>
      <p:italic r:id="rId30"/>
      <p:boldItalic r:id="rId31"/>
    </p:embeddedFont>
    <p:embeddedFont>
      <p:font typeface="Roboto Black" panose="02000000000000000000" pitchFamily="2" charset="0"/>
      <p:bold r:id="rId32"/>
      <p:boldItalic r:id="rId33"/>
    </p:embeddedFont>
    <p:embeddedFont>
      <p:font typeface="Roboto Light" panose="02000000000000000000" pitchFamily="2" charset="0"/>
      <p:regular r:id="rId34"/>
      <p:bold r:id="rId35"/>
      <p:italic r:id="rId36"/>
      <p:boldItalic r:id="rId37"/>
    </p:embeddedFont>
    <p:embeddedFont>
      <p:font typeface="Roboto Medium" panose="02000000000000000000" pitchFamily="2"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98" d="100"/>
          <a:sy n="98" d="100"/>
        </p:scale>
        <p:origin x="576" y="-7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2.fntdata"/><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20" Type="http://schemas.openxmlformats.org/officeDocument/2006/relationships/slide" Target="slides/slide19.xml"/><Relationship Id="rId41" Type="http://schemas.openxmlformats.org/officeDocument/2006/relationships/font" Target="fonts/font1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25c2fb7b25d_3_1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25c2fb7b25d_3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25c2fb7b25d_3_3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25c2fb7b25d_3_3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25c2fb7b25d_3_395:notes"/>
          <p:cNvSpPr>
            <a:spLocks noGrp="1" noRot="1" noChangeAspect="1"/>
          </p:cNvSpPr>
          <p:nvPr>
            <p:ph type="sldImg" idx="2"/>
          </p:nvPr>
        </p:nvSpPr>
        <p:spPr>
          <a:xfrm>
            <a:off x="381309"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25c2fb7b25d_3_39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chemeClr val="dk1"/>
              </a:buClr>
              <a:buSzPts val="1100"/>
              <a:buFont typeface="Arial"/>
              <a:buNone/>
            </a:pPr>
            <a:endParaRPr sz="1200">
              <a:highlight>
                <a:srgbClr val="FFFF00"/>
              </a:highlight>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25c2fb7b25d_3_6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25c2fb7b25d_3_6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a:solidFill>
                  <a:srgbClr val="222222"/>
                </a:solidFill>
                <a:highlight>
                  <a:srgbClr val="FFFFFF"/>
                </a:highlight>
              </a:rPr>
              <a:t>Aclaración importante: en los boletines/informes académicos de cada estudiante también aparece el código</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25c2fb7b25d_3_6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25c2fb7b25d_3_6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25c2fb7b25d_3_6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25c2fb7b25d_3_6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25c2fb7b25d_3_68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25c2fb7b25d_3_6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a:solidFill>
                  <a:srgbClr val="222222"/>
                </a:solidFill>
                <a:highlight>
                  <a:srgbClr val="FFFFFF"/>
                </a:highlight>
              </a:rPr>
              <a:t>Comunicar de manera oral. En el  si algún dato en esta pantalla es incorrecto, tienen que corregirlo en la escuela, los datos que se visualizan en la app son consumidos desde la plataforma miEscuela que es manejada únicamente por el establecimiento.</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25c2fb7b25d_3_6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25c2fb7b25d_3_6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s">
                <a:solidFill>
                  <a:srgbClr val="222222"/>
                </a:solidFill>
                <a:highlight>
                  <a:srgbClr val="FFFFFF"/>
                </a:highlight>
              </a:rPr>
              <a:t>Aclaración importante: en los boletines/informes académicos de cada estudiante también aparece el código</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25c2fb7b25d_3_729:notes"/>
          <p:cNvSpPr>
            <a:spLocks noGrp="1" noRot="1" noChangeAspect="1"/>
          </p:cNvSpPr>
          <p:nvPr>
            <p:ph type="sldImg" idx="2"/>
          </p:nvPr>
        </p:nvSpPr>
        <p:spPr>
          <a:xfrm>
            <a:off x="381309"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25c2fb7b25d_3_7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endParaRPr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25c2fb7b25d_3_844:notes"/>
          <p:cNvSpPr>
            <a:spLocks noGrp="1" noRot="1" noChangeAspect="1"/>
          </p:cNvSpPr>
          <p:nvPr>
            <p:ph type="sldImg" idx="2"/>
          </p:nvPr>
        </p:nvSpPr>
        <p:spPr>
          <a:xfrm>
            <a:off x="381309"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25c2fb7b25d_3_8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457200" lvl="0" indent="0" algn="l" rtl="0">
              <a:lnSpc>
                <a:spcPct val="115000"/>
              </a:lnSpc>
              <a:spcBef>
                <a:spcPts val="1000"/>
              </a:spcBef>
              <a:spcAft>
                <a:spcPts val="0"/>
              </a:spcAft>
              <a:buNone/>
            </a:pPr>
            <a:endParaRPr sz="1100">
              <a:solidFill>
                <a:srgbClr val="222222"/>
              </a:solidFill>
              <a:highlight>
                <a:srgbClr val="FFFFFF"/>
              </a:highlight>
            </a:endParaRPr>
          </a:p>
          <a:p>
            <a:pPr marL="457200" lvl="0" indent="0" algn="l" rtl="0">
              <a:lnSpc>
                <a:spcPct val="115000"/>
              </a:lnSpc>
              <a:spcBef>
                <a:spcPts val="1000"/>
              </a:spcBef>
              <a:spcAft>
                <a:spcPts val="0"/>
              </a:spcAft>
              <a:buNone/>
            </a:pPr>
            <a:endParaRPr sz="1100">
              <a:solidFill>
                <a:srgbClr val="222222"/>
              </a:solidFill>
              <a:highlight>
                <a:srgbClr val="FFFFFF"/>
              </a:highlight>
            </a:endParaRPr>
          </a:p>
          <a:p>
            <a:pPr marL="596900" lvl="0" indent="-298450" algn="l" rtl="0">
              <a:lnSpc>
                <a:spcPct val="115000"/>
              </a:lnSpc>
              <a:spcBef>
                <a:spcPts val="1000"/>
              </a:spcBef>
              <a:spcAft>
                <a:spcPts val="0"/>
              </a:spcAft>
              <a:buClr>
                <a:srgbClr val="222222"/>
              </a:buClr>
              <a:buSzPts val="1100"/>
              <a:buAutoNum type="arabicPeriod"/>
            </a:pPr>
            <a:r>
              <a:rPr lang="es" sz="1100">
                <a:solidFill>
                  <a:srgbClr val="222222"/>
                </a:solidFill>
                <a:highlight>
                  <a:srgbClr val="FFFFFF"/>
                </a:highlight>
              </a:rPr>
              <a:t>Solicitar el boleto estudiantil</a:t>
            </a:r>
            <a:endParaRPr sz="1100">
              <a:solidFill>
                <a:srgbClr val="222222"/>
              </a:solidFill>
              <a:highlight>
                <a:srgbClr val="FFFFFF"/>
              </a:highlight>
            </a:endParaRPr>
          </a:p>
          <a:p>
            <a:pPr marL="596900" lvl="0" indent="-298450" algn="l" rtl="0">
              <a:lnSpc>
                <a:spcPct val="115000"/>
              </a:lnSpc>
              <a:spcBef>
                <a:spcPts val="0"/>
              </a:spcBef>
              <a:spcAft>
                <a:spcPts val="0"/>
              </a:spcAft>
              <a:buClr>
                <a:srgbClr val="222222"/>
              </a:buClr>
              <a:buSzPts val="1100"/>
              <a:buAutoNum type="arabicPeriod"/>
            </a:pPr>
            <a:r>
              <a:rPr lang="es" sz="1100">
                <a:solidFill>
                  <a:srgbClr val="222222"/>
                </a:solidFill>
                <a:highlight>
                  <a:srgbClr val="FFFFFF"/>
                </a:highlight>
              </a:rPr>
              <a:t>Recibir comunicaciones de la escuela y novedades del Ministerio de Educación</a:t>
            </a:r>
            <a:endParaRPr sz="1100">
              <a:solidFill>
                <a:srgbClr val="222222"/>
              </a:solidFill>
              <a:highlight>
                <a:srgbClr val="FFFFFF"/>
              </a:highlight>
            </a:endParaRPr>
          </a:p>
          <a:p>
            <a:pPr marL="0" lvl="0" indent="0" algn="l" rtl="0">
              <a:lnSpc>
                <a:spcPct val="100000"/>
              </a:lnSpc>
              <a:spcBef>
                <a:spcPts val="1000"/>
              </a:spcBef>
              <a:spcAft>
                <a:spcPts val="0"/>
              </a:spcAft>
              <a:buNone/>
            </a:pPr>
            <a:endParaRPr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25f805cfdd6_0_4:notes"/>
          <p:cNvSpPr>
            <a:spLocks noGrp="1" noRot="1" noChangeAspect="1"/>
          </p:cNvSpPr>
          <p:nvPr>
            <p:ph type="sldImg" idx="2"/>
          </p:nvPr>
        </p:nvSpPr>
        <p:spPr>
          <a:xfrm>
            <a:off x="381309"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25f805cfdd6_0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596900" lvl="0" indent="-298450" algn="l" rtl="0">
              <a:lnSpc>
                <a:spcPct val="115000"/>
              </a:lnSpc>
              <a:spcBef>
                <a:spcPts val="1000"/>
              </a:spcBef>
              <a:spcAft>
                <a:spcPts val="0"/>
              </a:spcAft>
              <a:buClr>
                <a:srgbClr val="222222"/>
              </a:buClr>
              <a:buSzPts val="1100"/>
              <a:buAutoNum type="arabicPeriod"/>
            </a:pPr>
            <a:r>
              <a:rPr lang="es" sz="1100">
                <a:solidFill>
                  <a:srgbClr val="222222"/>
                </a:solidFill>
                <a:highlight>
                  <a:srgbClr val="FFFFFF"/>
                </a:highlight>
              </a:rPr>
              <a:t>Acceder a informes y boletines</a:t>
            </a:r>
            <a:endParaRPr sz="1100">
              <a:solidFill>
                <a:srgbClr val="222222"/>
              </a:solidFill>
              <a:highlight>
                <a:srgbClr val="FFFFFF"/>
              </a:highlight>
            </a:endParaRPr>
          </a:p>
          <a:p>
            <a:pPr marL="596900" lvl="0" indent="-298450" algn="l" rtl="0">
              <a:lnSpc>
                <a:spcPct val="115000"/>
              </a:lnSpc>
              <a:spcBef>
                <a:spcPts val="0"/>
              </a:spcBef>
              <a:spcAft>
                <a:spcPts val="0"/>
              </a:spcAft>
              <a:buClr>
                <a:srgbClr val="222222"/>
              </a:buClr>
              <a:buSzPts val="1100"/>
              <a:buAutoNum type="arabicPeriod"/>
            </a:pPr>
            <a:r>
              <a:rPr lang="es" sz="1100">
                <a:solidFill>
                  <a:srgbClr val="222222"/>
                </a:solidFill>
                <a:highlight>
                  <a:srgbClr val="FFFFFF"/>
                </a:highlight>
              </a:rPr>
              <a:t>Ver cuando tu hijo/a estuvo ausente y en qué turno</a:t>
            </a:r>
            <a:endParaRPr sz="1100">
              <a:solidFill>
                <a:srgbClr val="222222"/>
              </a:solidFill>
              <a:highlight>
                <a:srgbClr val="FFFFFF"/>
              </a:highlight>
            </a:endParaRPr>
          </a:p>
          <a:p>
            <a:pPr marL="596900" lvl="0" indent="-298450" algn="l" rtl="0">
              <a:lnSpc>
                <a:spcPct val="115000"/>
              </a:lnSpc>
              <a:spcBef>
                <a:spcPts val="0"/>
              </a:spcBef>
              <a:spcAft>
                <a:spcPts val="0"/>
              </a:spcAft>
              <a:buClr>
                <a:srgbClr val="222222"/>
              </a:buClr>
              <a:buSzPts val="1100"/>
              <a:buAutoNum type="arabicPeriod"/>
            </a:pPr>
            <a:r>
              <a:rPr lang="es" sz="1100">
                <a:solidFill>
                  <a:srgbClr val="222222"/>
                </a:solidFill>
                <a:highlight>
                  <a:srgbClr val="FFFFFF"/>
                </a:highlight>
              </a:rPr>
              <a:t>Enterarte de las fechas más importantes de la agenda educativa</a:t>
            </a:r>
            <a:endParaRPr sz="1100">
              <a:solidFill>
                <a:srgbClr val="222222"/>
              </a:solidFill>
              <a:highlight>
                <a:srgbClr val="FFFFFF"/>
              </a:highlight>
            </a:endParaRPr>
          </a:p>
          <a:p>
            <a:pPr marL="596900" lvl="0" indent="-298450" algn="l" rtl="0">
              <a:lnSpc>
                <a:spcPct val="115000"/>
              </a:lnSpc>
              <a:spcBef>
                <a:spcPts val="0"/>
              </a:spcBef>
              <a:spcAft>
                <a:spcPts val="0"/>
              </a:spcAft>
              <a:buClr>
                <a:srgbClr val="222222"/>
              </a:buClr>
              <a:buSzPts val="1100"/>
              <a:buAutoNum type="arabicPeriod"/>
            </a:pPr>
            <a:r>
              <a:rPr lang="es" sz="1100">
                <a:solidFill>
                  <a:srgbClr val="222222"/>
                </a:solidFill>
                <a:highlight>
                  <a:srgbClr val="FFFFFF"/>
                </a:highlight>
              </a:rPr>
              <a:t>Descargar la constancia de alumno regular</a:t>
            </a:r>
            <a:endParaRPr sz="1100">
              <a:solidFill>
                <a:srgbClr val="222222"/>
              </a:solidFill>
              <a:highlight>
                <a:srgbClr val="FFFFFF"/>
              </a:highlight>
            </a:endParaRPr>
          </a:p>
          <a:p>
            <a:pPr marL="596900" lvl="0" indent="-298450" algn="l" rtl="0">
              <a:lnSpc>
                <a:spcPct val="115000"/>
              </a:lnSpc>
              <a:spcBef>
                <a:spcPts val="0"/>
              </a:spcBef>
              <a:spcAft>
                <a:spcPts val="0"/>
              </a:spcAft>
              <a:buClr>
                <a:srgbClr val="222222"/>
              </a:buClr>
              <a:buSzPts val="1100"/>
              <a:buAutoNum type="arabicPeriod"/>
            </a:pPr>
            <a:r>
              <a:rPr lang="es" sz="1100">
                <a:solidFill>
                  <a:srgbClr val="222222"/>
                </a:solidFill>
                <a:highlight>
                  <a:srgbClr val="FFFFFF"/>
                </a:highlight>
              </a:rPr>
              <a:t>Consultar estado de asignación de vacantes y becas</a:t>
            </a:r>
            <a:endParaRPr sz="1100">
              <a:solidFill>
                <a:srgbClr val="222222"/>
              </a:solidFill>
              <a:highlight>
                <a:srgbClr val="FFFFFF"/>
              </a:highlight>
            </a:endParaRPr>
          </a:p>
          <a:p>
            <a:pPr marL="596900" lvl="0" indent="-298450" algn="l" rtl="0">
              <a:lnSpc>
                <a:spcPct val="115000"/>
              </a:lnSpc>
              <a:spcBef>
                <a:spcPts val="0"/>
              </a:spcBef>
              <a:spcAft>
                <a:spcPts val="0"/>
              </a:spcAft>
              <a:buClr>
                <a:srgbClr val="222222"/>
              </a:buClr>
              <a:buSzPts val="1100"/>
              <a:buAutoNum type="arabicPeriod"/>
            </a:pPr>
            <a:r>
              <a:rPr lang="es" sz="1100">
                <a:solidFill>
                  <a:srgbClr val="222222"/>
                </a:solidFill>
                <a:highlight>
                  <a:srgbClr val="FFFFFF"/>
                </a:highlight>
              </a:rPr>
              <a:t>Solicitar el boleto estudiantil</a:t>
            </a:r>
            <a:endParaRPr sz="1100">
              <a:solidFill>
                <a:srgbClr val="222222"/>
              </a:solidFill>
              <a:highlight>
                <a:srgbClr val="FFFFFF"/>
              </a:highlight>
            </a:endParaRPr>
          </a:p>
          <a:p>
            <a:pPr marL="596900" lvl="0" indent="-298450" algn="l" rtl="0">
              <a:lnSpc>
                <a:spcPct val="115000"/>
              </a:lnSpc>
              <a:spcBef>
                <a:spcPts val="0"/>
              </a:spcBef>
              <a:spcAft>
                <a:spcPts val="0"/>
              </a:spcAft>
              <a:buClr>
                <a:srgbClr val="222222"/>
              </a:buClr>
              <a:buSzPts val="1100"/>
              <a:buAutoNum type="arabicPeriod"/>
            </a:pPr>
            <a:r>
              <a:rPr lang="es" sz="1100">
                <a:solidFill>
                  <a:srgbClr val="222222"/>
                </a:solidFill>
                <a:highlight>
                  <a:srgbClr val="FFFFFF"/>
                </a:highlight>
              </a:rPr>
              <a:t>Recibir comunicaciones de la escuela y novedades del Ministerio de Educación</a:t>
            </a:r>
            <a:endParaRPr sz="1100">
              <a:solidFill>
                <a:srgbClr val="222222"/>
              </a:solidFill>
              <a:highlight>
                <a:srgbClr val="FFFFFF"/>
              </a:highlight>
            </a:endParaRPr>
          </a:p>
          <a:p>
            <a:pPr marL="0" lvl="0" indent="0" algn="l" rtl="0">
              <a:lnSpc>
                <a:spcPct val="100000"/>
              </a:lnSpc>
              <a:spcBef>
                <a:spcPts val="1000"/>
              </a:spcBef>
              <a:spcAft>
                <a:spcPts val="0"/>
              </a:spcAft>
              <a:buNone/>
            </a:pPr>
            <a:endParaRPr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25c2fb7b25d_3_579:notes"/>
          <p:cNvSpPr>
            <a:spLocks noGrp="1" noRot="1" noChangeAspect="1"/>
          </p:cNvSpPr>
          <p:nvPr>
            <p:ph type="sldImg" idx="2"/>
          </p:nvPr>
        </p:nvSpPr>
        <p:spPr>
          <a:xfrm>
            <a:off x="381309"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25c2fb7b25d_3_57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25c2fb7b25d_3_7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25c2fb7b25d_3_7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25c2fb7b25d_3_917:notes"/>
          <p:cNvSpPr>
            <a:spLocks noGrp="1" noRot="1" noChangeAspect="1"/>
          </p:cNvSpPr>
          <p:nvPr>
            <p:ph type="sldImg" idx="2"/>
          </p:nvPr>
        </p:nvSpPr>
        <p:spPr>
          <a:xfrm>
            <a:off x="381309"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 name="Google Shape;320;g25c2fb7b25d_3_9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endParaRPr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25c2fb7b25d_3_100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25c2fb7b25d_3_10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25c2fb7b25d_3_10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8" name="Google Shape;348;g25c2fb7b25d_3_10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25e0750b915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 name="Google Shape;357;g25e0750b91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25c2fb7b25d_3_10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1" name="Google Shape;361;g25c2fb7b25d_3_10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25c2fb7b25d_3_487:notes"/>
          <p:cNvSpPr>
            <a:spLocks noGrp="1" noRot="1" noChangeAspect="1"/>
          </p:cNvSpPr>
          <p:nvPr>
            <p:ph type="sldImg" idx="2"/>
          </p:nvPr>
        </p:nvSpPr>
        <p:spPr>
          <a:xfrm>
            <a:off x="381309"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25c2fb7b25d_3_48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chemeClr val="dk1"/>
              </a:buClr>
              <a:buSzPts val="1100"/>
              <a:buFont typeface="Arial"/>
              <a:buNone/>
            </a:pPr>
            <a:endParaRPr sz="1200">
              <a:highlight>
                <a:srgbClr val="FFFF00"/>
              </a:highlight>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25c2fb7b25d_3_1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25c2fb7b25d_3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25c2fb7b25d_3_18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25c2fb7b25d_3_1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25c2fb7b25d_3_220:notes"/>
          <p:cNvSpPr>
            <a:spLocks noGrp="1" noRot="1" noChangeAspect="1"/>
          </p:cNvSpPr>
          <p:nvPr>
            <p:ph type="sldImg" idx="2"/>
          </p:nvPr>
        </p:nvSpPr>
        <p:spPr>
          <a:xfrm>
            <a:off x="381309"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25c2fb7b25d_3_2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just" rtl="0">
              <a:lnSpc>
                <a:spcPct val="100000"/>
              </a:lnSpc>
              <a:spcBef>
                <a:spcPts val="0"/>
              </a:spcBef>
              <a:spcAft>
                <a:spcPts val="0"/>
              </a:spcAft>
              <a:buClr>
                <a:schemeClr val="dk1"/>
              </a:buClr>
              <a:buSzPts val="1100"/>
              <a:buFont typeface="Arial"/>
              <a:buNone/>
            </a:pPr>
            <a:endParaRPr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25c2fb7b25d_3_2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25c2fb7b25d_3_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25c2fb7b25d_3_2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25c2fb7b25d_3_2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25c2fb7b25d_3_28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25c2fb7b25d_3_2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InTec. Template">
  <p:cSld name="TITLE_1">
    <p:bg>
      <p:bgPr>
        <a:noFill/>
        <a:effectLst/>
      </p:bgPr>
    </p:bg>
    <p:spTree>
      <p:nvGrpSpPr>
        <p:cNvPr id="1" name="Shape 50"/>
        <p:cNvGrpSpPr/>
        <p:nvPr/>
      </p:nvGrpSpPr>
      <p:grpSpPr>
        <a:xfrm>
          <a:off x="0" y="0"/>
          <a:ext cx="0" cy="0"/>
          <a:chOff x="0" y="0"/>
          <a:chExt cx="0" cy="0"/>
        </a:xfrm>
      </p:grpSpPr>
      <p:sp>
        <p:nvSpPr>
          <p:cNvPr id="51" name="Google Shape;51;p13"/>
          <p:cNvSpPr/>
          <p:nvPr/>
        </p:nvSpPr>
        <p:spPr>
          <a:xfrm>
            <a:off x="0" y="0"/>
            <a:ext cx="9144000" cy="429300"/>
          </a:xfrm>
          <a:prstGeom prst="rect">
            <a:avLst/>
          </a:prstGeom>
          <a:solidFill>
            <a:srgbClr val="F9C618"/>
          </a:solidFill>
          <a:ln w="9525" cap="flat" cmpd="sng">
            <a:solidFill>
              <a:srgbClr val="F9C61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2" name="Google Shape;52;p13"/>
          <p:cNvPicPr preferRelativeResize="0"/>
          <p:nvPr/>
        </p:nvPicPr>
        <p:blipFill>
          <a:blip r:embed="rId2">
            <a:alphaModFix/>
          </a:blip>
          <a:stretch>
            <a:fillRect/>
          </a:stretch>
        </p:blipFill>
        <p:spPr>
          <a:xfrm>
            <a:off x="152400" y="4174400"/>
            <a:ext cx="8839205" cy="942534"/>
          </a:xfrm>
          <a:prstGeom prst="rect">
            <a:avLst/>
          </a:prstGeom>
          <a:noFill/>
          <a:ln>
            <a:noFill/>
          </a:ln>
        </p:spPr>
      </p:pic>
      <p:pic>
        <p:nvPicPr>
          <p:cNvPr id="53" name="Google Shape;53;p13"/>
          <p:cNvPicPr preferRelativeResize="0"/>
          <p:nvPr/>
        </p:nvPicPr>
        <p:blipFill>
          <a:blip r:embed="rId3">
            <a:alphaModFix/>
          </a:blip>
          <a:stretch>
            <a:fillRect/>
          </a:stretch>
        </p:blipFill>
        <p:spPr>
          <a:xfrm>
            <a:off x="152404" y="-93296"/>
            <a:ext cx="8839192" cy="604585"/>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Opcion columnas" type="twoObj">
  <p:cSld name="TWO_OBJECTS">
    <p:spTree>
      <p:nvGrpSpPr>
        <p:cNvPr id="1" name="Shape 54"/>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Encabezado de sección 1">
  <p:cSld name="SECTION_HEADER_1">
    <p:spTree>
      <p:nvGrpSpPr>
        <p:cNvPr id="1" name="Shape 55"/>
        <p:cNvGrpSpPr/>
        <p:nvPr/>
      </p:nvGrpSpPr>
      <p:grpSpPr>
        <a:xfrm>
          <a:off x="0" y="0"/>
          <a:ext cx="0" cy="0"/>
          <a:chOff x="0" y="0"/>
          <a:chExt cx="0" cy="0"/>
        </a:xfrm>
      </p:grpSpPr>
      <p:sp>
        <p:nvSpPr>
          <p:cNvPr id="56" name="Google Shape;56;p15"/>
          <p:cNvSpPr/>
          <p:nvPr/>
        </p:nvSpPr>
        <p:spPr>
          <a:xfrm>
            <a:off x="0" y="-125"/>
            <a:ext cx="9144000" cy="51669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7" name="Google Shape;57;p15"/>
          <p:cNvPicPr preferRelativeResize="0"/>
          <p:nvPr/>
        </p:nvPicPr>
        <p:blipFill>
          <a:blip r:embed="rId2">
            <a:alphaModFix/>
          </a:blip>
          <a:stretch>
            <a:fillRect/>
          </a:stretch>
        </p:blipFill>
        <p:spPr>
          <a:xfrm>
            <a:off x="0" y="23274"/>
            <a:ext cx="9144003" cy="5143501"/>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ntenido 1" type="obj">
  <p:cSld name="OBJECT">
    <p:spTree>
      <p:nvGrpSpPr>
        <p:cNvPr id="1" name="Shape 58"/>
        <p:cNvGrpSpPr/>
        <p:nvPr/>
      </p:nvGrpSpPr>
      <p:grpSpPr>
        <a:xfrm>
          <a:off x="0" y="0"/>
          <a:ext cx="0" cy="0"/>
          <a:chOff x="0" y="0"/>
          <a:chExt cx="0" cy="0"/>
        </a:xfrm>
      </p:grpSpPr>
      <p:sp>
        <p:nvSpPr>
          <p:cNvPr id="59" name="Google Shape;59;p16"/>
          <p:cNvSpPr/>
          <p:nvPr/>
        </p:nvSpPr>
        <p:spPr>
          <a:xfrm>
            <a:off x="0" y="-125"/>
            <a:ext cx="9144000" cy="43530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_1 1">
  <p:cSld name="BLANK_1_1">
    <p:spTree>
      <p:nvGrpSpPr>
        <p:cNvPr id="1" name="Shape 60"/>
        <p:cNvGrpSpPr/>
        <p:nvPr/>
      </p:nvGrpSpPr>
      <p:grpSpPr>
        <a:xfrm>
          <a:off x="0" y="0"/>
          <a:ext cx="0" cy="0"/>
          <a:chOff x="0" y="0"/>
          <a:chExt cx="0" cy="0"/>
        </a:xfrm>
      </p:grpSpPr>
      <p:sp>
        <p:nvSpPr>
          <p:cNvPr id="61" name="Google Shape;61;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body">
  <p:cSld name="TITLE_AND_BODY_1">
    <p:spTree>
      <p:nvGrpSpPr>
        <p:cNvPr id="1" name="Shape 62"/>
        <p:cNvGrpSpPr/>
        <p:nvPr/>
      </p:nvGrpSpPr>
      <p:grpSpPr>
        <a:xfrm>
          <a:off x="0" y="0"/>
          <a:ext cx="0" cy="0"/>
          <a:chOff x="0" y="0"/>
          <a:chExt cx="0" cy="0"/>
        </a:xfrm>
      </p:grpSpPr>
      <p:sp>
        <p:nvSpPr>
          <p:cNvPr id="63" name="Google Shape;63;p18"/>
          <p:cNvSpPr txBox="1">
            <a:spLocks noGrp="1"/>
          </p:cNvSpPr>
          <p:nvPr>
            <p:ph type="sldNum" idx="12"/>
          </p:nvPr>
        </p:nvSpPr>
        <p:spPr>
          <a:xfrm>
            <a:off x="8472458" y="4663216"/>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body 1">
  <p:cSld name="TITLE_AND_BODY_2">
    <p:spTree>
      <p:nvGrpSpPr>
        <p:cNvPr id="1" name="Shape 64"/>
        <p:cNvGrpSpPr/>
        <p:nvPr/>
      </p:nvGrpSpPr>
      <p:grpSpPr>
        <a:xfrm>
          <a:off x="0" y="0"/>
          <a:ext cx="0" cy="0"/>
          <a:chOff x="0" y="0"/>
          <a:chExt cx="0" cy="0"/>
        </a:xfrm>
      </p:grpSpPr>
      <p:sp>
        <p:nvSpPr>
          <p:cNvPr id="65" name="Google Shape;65;p19"/>
          <p:cNvSpPr txBox="1">
            <a:spLocks noGrp="1"/>
          </p:cNvSpPr>
          <p:nvPr>
            <p:ph type="sldNum" idx="12"/>
          </p:nvPr>
        </p:nvSpPr>
        <p:spPr>
          <a:xfrm>
            <a:off x="8472458" y="4663216"/>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_1_2">
  <p:cSld name="BLANK_1_2">
    <p:spTree>
      <p:nvGrpSpPr>
        <p:cNvPr id="1" name="Shape 66"/>
        <p:cNvGrpSpPr/>
        <p:nvPr/>
      </p:nvGrpSpPr>
      <p:grpSpPr>
        <a:xfrm>
          <a:off x="0" y="0"/>
          <a:ext cx="0" cy="0"/>
          <a:chOff x="0" y="0"/>
          <a:chExt cx="0" cy="0"/>
        </a:xfrm>
      </p:grpSpPr>
      <p:sp>
        <p:nvSpPr>
          <p:cNvPr id="67" name="Google Shape;67;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_1_3">
  <p:cSld name="BLANK_1_3">
    <p:spTree>
      <p:nvGrpSpPr>
        <p:cNvPr id="1" name="Shape 68"/>
        <p:cNvGrpSpPr/>
        <p:nvPr/>
      </p:nvGrpSpPr>
      <p:grpSpPr>
        <a:xfrm>
          <a:off x="0" y="0"/>
          <a:ext cx="0" cy="0"/>
          <a:chOff x="0" y="0"/>
          <a:chExt cx="0" cy="0"/>
        </a:xfrm>
      </p:grpSpPr>
      <p:sp>
        <p:nvSpPr>
          <p:cNvPr id="69" name="Google Shape;69;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Diseño personalizado 1">
  <p:cSld name="CUSTOM">
    <p:bg>
      <p:bgPr>
        <a:solidFill>
          <a:srgbClr val="EFEFEF"/>
        </a:solidFill>
        <a:effectLst/>
      </p:bgPr>
    </p:bg>
    <p:spTree>
      <p:nvGrpSpPr>
        <p:cNvPr id="1" name="Shape 70"/>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Opcion2">
  <p:cSld name="TITLE_2_1">
    <p:bg>
      <p:bgPr>
        <a:solidFill>
          <a:srgbClr val="EFEFEF"/>
        </a:solidFill>
        <a:effectLst/>
      </p:bgPr>
    </p:bg>
    <p:spTree>
      <p:nvGrpSpPr>
        <p:cNvPr id="1" name="Shape 71"/>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Diapositiva con título 1">
  <p:cSld name="TITLE_3">
    <p:spTree>
      <p:nvGrpSpPr>
        <p:cNvPr id="1" name="Shape 72"/>
        <p:cNvGrpSpPr/>
        <p:nvPr/>
      </p:nvGrpSpPr>
      <p:grpSpPr>
        <a:xfrm>
          <a:off x="0" y="0"/>
          <a:ext cx="0" cy="0"/>
          <a:chOff x="0" y="0"/>
          <a:chExt cx="0" cy="0"/>
        </a:xfrm>
      </p:grpSpPr>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_1_4">
  <p:cSld name="BLANK_1_4">
    <p:spTree>
      <p:nvGrpSpPr>
        <p:cNvPr id="1" name="Shape 73"/>
        <p:cNvGrpSpPr/>
        <p:nvPr/>
      </p:nvGrpSpPr>
      <p:grpSpPr>
        <a:xfrm>
          <a:off x="0" y="0"/>
          <a:ext cx="0" cy="0"/>
          <a:chOff x="0" y="0"/>
          <a:chExt cx="0" cy="0"/>
        </a:xfrm>
      </p:grpSpPr>
      <p:sp>
        <p:nvSpPr>
          <p:cNvPr id="74" name="Google Shape;74;p2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‹Nº›</a:t>
            </a:fld>
            <a:endParaRPr/>
          </a:p>
        </p:txBody>
      </p:sp>
      <p:sp>
        <p:nvSpPr>
          <p:cNvPr id="75" name="Google Shape;75;p25"/>
          <p:cNvSpPr/>
          <p:nvPr/>
        </p:nvSpPr>
        <p:spPr>
          <a:xfrm>
            <a:off x="0" y="-125"/>
            <a:ext cx="9144000" cy="43530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s"/>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3.xml"/><Relationship Id="rId1" Type="http://schemas.openxmlformats.org/officeDocument/2006/relationships/slideLayout" Target="../slideLayouts/slideLayout21.xml"/><Relationship Id="rId6" Type="http://schemas.openxmlformats.org/officeDocument/2006/relationships/image" Target="../media/image19.png"/><Relationship Id="rId5" Type="http://schemas.openxmlformats.org/officeDocument/2006/relationships/image" Target="../media/image22.jpg"/><Relationship Id="rId4" Type="http://schemas.openxmlformats.org/officeDocument/2006/relationships/image" Target="../media/image21.jpg"/></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4.xml"/><Relationship Id="rId1" Type="http://schemas.openxmlformats.org/officeDocument/2006/relationships/slideLayout" Target="../slideLayouts/slideLayout21.xml"/><Relationship Id="rId5" Type="http://schemas.openxmlformats.org/officeDocument/2006/relationships/image" Target="../media/image19.png"/><Relationship Id="rId4" Type="http://schemas.openxmlformats.org/officeDocument/2006/relationships/image" Target="../media/image22.jp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1.xml"/><Relationship Id="rId6" Type="http://schemas.openxmlformats.org/officeDocument/2006/relationships/image" Target="../media/image19.png"/><Relationship Id="rId5" Type="http://schemas.openxmlformats.org/officeDocument/2006/relationships/image" Target="../media/image25.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21.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21.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2.xm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15.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4.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1.xml"/><Relationship Id="rId5" Type="http://schemas.openxmlformats.org/officeDocument/2006/relationships/image" Target="../media/image13.jpg"/><Relationship Id="rId4" Type="http://schemas.openxmlformats.org/officeDocument/2006/relationships/hyperlink" Target="http://drive.google.com/file/d/1sYKNlTkzixVootjEi3NLrSBpd02jLR6r/view"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7.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7.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26"/>
          <p:cNvSpPr/>
          <p:nvPr/>
        </p:nvSpPr>
        <p:spPr>
          <a:xfrm>
            <a:off x="0" y="325088"/>
            <a:ext cx="3065700" cy="295500"/>
          </a:xfrm>
          <a:prstGeom prst="roundRect">
            <a:avLst>
              <a:gd name="adj" fmla="val 0"/>
            </a:avLst>
          </a:prstGeom>
          <a:solidFill>
            <a:srgbClr val="5E5E5E"/>
          </a:solidFill>
          <a:ln>
            <a:noFill/>
          </a:ln>
        </p:spPr>
        <p:txBody>
          <a:bodyPr spcFirstLastPara="1" wrap="square" lIns="91425" tIns="91425" rIns="91425" bIns="91425" anchor="ctr" anchorCtr="0">
            <a:noAutofit/>
          </a:bodyPr>
          <a:lstStyle/>
          <a:p>
            <a:pPr marL="0" lvl="0" indent="0" algn="r" rtl="0">
              <a:spcBef>
                <a:spcPts val="0"/>
              </a:spcBef>
              <a:spcAft>
                <a:spcPts val="0"/>
              </a:spcAft>
              <a:buClr>
                <a:srgbClr val="000000"/>
              </a:buClr>
              <a:buFont typeface="Helvetica Neue"/>
              <a:buNone/>
            </a:pPr>
            <a:r>
              <a:rPr lang="es" sz="1300">
                <a:solidFill>
                  <a:srgbClr val="FFFFFF"/>
                </a:solidFill>
                <a:latin typeface="Roboto"/>
                <a:ea typeface="Roboto"/>
                <a:cs typeface="Roboto"/>
                <a:sym typeface="Roboto"/>
              </a:rPr>
              <a:t>Taller para familias | Agosto 2023</a:t>
            </a:r>
            <a:endParaRPr sz="1100">
              <a:solidFill>
                <a:srgbClr val="FFFFFF"/>
              </a:solidFill>
              <a:latin typeface="Roboto"/>
              <a:ea typeface="Roboto"/>
              <a:cs typeface="Roboto"/>
              <a:sym typeface="Roboto"/>
            </a:endParaRPr>
          </a:p>
        </p:txBody>
      </p:sp>
      <p:pic>
        <p:nvPicPr>
          <p:cNvPr id="81" name="Google Shape;81;p26"/>
          <p:cNvPicPr preferRelativeResize="0"/>
          <p:nvPr/>
        </p:nvPicPr>
        <p:blipFill rotWithShape="1">
          <a:blip r:embed="rId3">
            <a:alphaModFix/>
          </a:blip>
          <a:srcRect/>
          <a:stretch/>
        </p:blipFill>
        <p:spPr>
          <a:xfrm>
            <a:off x="7953500" y="325697"/>
            <a:ext cx="780307" cy="294281"/>
          </a:xfrm>
          <a:prstGeom prst="rect">
            <a:avLst/>
          </a:prstGeom>
          <a:noFill/>
          <a:ln>
            <a:noFill/>
          </a:ln>
        </p:spPr>
      </p:pic>
      <p:pic>
        <p:nvPicPr>
          <p:cNvPr id="82" name="Google Shape;82;p26"/>
          <p:cNvPicPr preferRelativeResize="0"/>
          <p:nvPr/>
        </p:nvPicPr>
        <p:blipFill rotWithShape="1">
          <a:blip r:embed="rId4">
            <a:alphaModFix/>
          </a:blip>
          <a:srcRect l="3160" r="3328"/>
          <a:stretch/>
        </p:blipFill>
        <p:spPr>
          <a:xfrm>
            <a:off x="6345700" y="230025"/>
            <a:ext cx="1379300" cy="485625"/>
          </a:xfrm>
          <a:prstGeom prst="rect">
            <a:avLst/>
          </a:prstGeom>
          <a:noFill/>
          <a:ln>
            <a:noFill/>
          </a:ln>
        </p:spPr>
      </p:pic>
      <p:cxnSp>
        <p:nvCxnSpPr>
          <p:cNvPr id="83" name="Google Shape;83;p26"/>
          <p:cNvCxnSpPr/>
          <p:nvPr/>
        </p:nvCxnSpPr>
        <p:spPr>
          <a:xfrm>
            <a:off x="2909313" y="2607200"/>
            <a:ext cx="5841300" cy="0"/>
          </a:xfrm>
          <a:prstGeom prst="straightConnector1">
            <a:avLst/>
          </a:prstGeom>
          <a:noFill/>
          <a:ln w="9525" cap="flat" cmpd="sng">
            <a:solidFill>
              <a:srgbClr val="666666"/>
            </a:solidFill>
            <a:prstDash val="solid"/>
            <a:round/>
            <a:headEnd type="none" w="med" len="med"/>
            <a:tailEnd type="none" w="med" len="med"/>
          </a:ln>
        </p:spPr>
      </p:cxnSp>
      <p:sp>
        <p:nvSpPr>
          <p:cNvPr id="84" name="Google Shape;84;p26"/>
          <p:cNvSpPr txBox="1"/>
          <p:nvPr/>
        </p:nvSpPr>
        <p:spPr>
          <a:xfrm>
            <a:off x="2845800" y="1930541"/>
            <a:ext cx="6481800" cy="1049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s" sz="3000" b="1">
                <a:solidFill>
                  <a:srgbClr val="0672C6"/>
                </a:solidFill>
                <a:latin typeface="Roboto"/>
                <a:ea typeface="Roboto"/>
                <a:cs typeface="Roboto"/>
                <a:sym typeface="Roboto"/>
              </a:rPr>
              <a:t>miEscuela Familias</a:t>
            </a:r>
            <a:endParaRPr sz="3000" b="1" i="0" u="none" strike="noStrike" cap="none">
              <a:solidFill>
                <a:srgbClr val="0672C6"/>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2200"/>
              <a:buFont typeface="Arial"/>
              <a:buNone/>
            </a:pPr>
            <a:endParaRPr sz="1600">
              <a:solidFill>
                <a:srgbClr val="666666"/>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2200"/>
              <a:buFont typeface="Arial"/>
              <a:buNone/>
            </a:pPr>
            <a:r>
              <a:rPr lang="es" sz="1600">
                <a:solidFill>
                  <a:srgbClr val="666666"/>
                </a:solidFill>
                <a:latin typeface="Roboto"/>
                <a:ea typeface="Roboto"/>
                <a:cs typeface="Roboto"/>
                <a:sym typeface="Roboto"/>
              </a:rPr>
              <a:t>Aplicación móvil del Ministerio de Educación</a:t>
            </a:r>
            <a:endParaRPr sz="1600" b="1" i="0" u="none" strike="noStrike" cap="none">
              <a:solidFill>
                <a:srgbClr val="0672C6"/>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3000"/>
              <a:buFont typeface="Arial"/>
              <a:buNone/>
            </a:pPr>
            <a:endParaRPr sz="3000" b="1" i="0" u="none" strike="noStrike" cap="none">
              <a:solidFill>
                <a:srgbClr val="0672C6"/>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3000"/>
              <a:buFont typeface="Arial"/>
              <a:buNone/>
            </a:pPr>
            <a:endParaRPr sz="3000" b="1" i="0" u="none" strike="noStrike" cap="none">
              <a:solidFill>
                <a:srgbClr val="666666"/>
              </a:solidFill>
              <a:latin typeface="Roboto"/>
              <a:ea typeface="Roboto"/>
              <a:cs typeface="Roboto"/>
              <a:sym typeface="Roboto"/>
            </a:endParaRPr>
          </a:p>
        </p:txBody>
      </p:sp>
      <p:pic>
        <p:nvPicPr>
          <p:cNvPr id="85" name="Google Shape;85;p26"/>
          <p:cNvPicPr preferRelativeResize="0"/>
          <p:nvPr/>
        </p:nvPicPr>
        <p:blipFill>
          <a:blip r:embed="rId5">
            <a:alphaModFix/>
          </a:blip>
          <a:stretch>
            <a:fillRect/>
          </a:stretch>
        </p:blipFill>
        <p:spPr>
          <a:xfrm>
            <a:off x="3627573" y="3293812"/>
            <a:ext cx="1777000" cy="7098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70"/>
        <p:cNvGrpSpPr/>
        <p:nvPr/>
      </p:nvGrpSpPr>
      <p:grpSpPr>
        <a:xfrm>
          <a:off x="0" y="0"/>
          <a:ext cx="0" cy="0"/>
          <a:chOff x="0" y="0"/>
          <a:chExt cx="0" cy="0"/>
        </a:xfrm>
      </p:grpSpPr>
      <p:sp>
        <p:nvSpPr>
          <p:cNvPr id="171" name="Google Shape;171;p35"/>
          <p:cNvSpPr/>
          <p:nvPr/>
        </p:nvSpPr>
        <p:spPr>
          <a:xfrm>
            <a:off x="-1850" y="1238150"/>
            <a:ext cx="9144000" cy="3369600"/>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35"/>
          <p:cNvSpPr/>
          <p:nvPr/>
        </p:nvSpPr>
        <p:spPr>
          <a:xfrm>
            <a:off x="5215875" y="1798750"/>
            <a:ext cx="1728900" cy="245100"/>
          </a:xfrm>
          <a:prstGeom prst="roundRect">
            <a:avLst>
              <a:gd name="adj" fmla="val 0"/>
            </a:avLst>
          </a:prstGeom>
          <a:noFill/>
          <a:ln>
            <a:noFill/>
          </a:ln>
        </p:spPr>
        <p:txBody>
          <a:bodyPr spcFirstLastPara="1" wrap="square" lIns="0" tIns="0" rIns="0" bIns="0" anchor="ctr" anchorCtr="0">
            <a:noAutofit/>
          </a:bodyPr>
          <a:lstStyle/>
          <a:p>
            <a:pPr marL="0" marR="0" lvl="0" indent="0" algn="l" rtl="0">
              <a:lnSpc>
                <a:spcPct val="115000"/>
              </a:lnSpc>
              <a:spcBef>
                <a:spcPts val="0"/>
              </a:spcBef>
              <a:spcAft>
                <a:spcPts val="0"/>
              </a:spcAft>
              <a:buNone/>
            </a:pPr>
            <a:r>
              <a:rPr lang="es" sz="1600">
                <a:solidFill>
                  <a:srgbClr val="595959"/>
                </a:solidFill>
                <a:latin typeface="Roboto Light"/>
                <a:ea typeface="Roboto Light"/>
                <a:cs typeface="Roboto Light"/>
                <a:sym typeface="Roboto Light"/>
              </a:rPr>
              <a:t>Apellido y nombre</a:t>
            </a:r>
            <a:endParaRPr sz="1600">
              <a:solidFill>
                <a:srgbClr val="595959"/>
              </a:solidFill>
              <a:latin typeface="Roboto Light"/>
              <a:ea typeface="Roboto Light"/>
              <a:cs typeface="Roboto Light"/>
              <a:sym typeface="Roboto Light"/>
            </a:endParaRPr>
          </a:p>
        </p:txBody>
      </p:sp>
      <p:sp>
        <p:nvSpPr>
          <p:cNvPr id="173" name="Google Shape;173;p35"/>
          <p:cNvSpPr/>
          <p:nvPr/>
        </p:nvSpPr>
        <p:spPr>
          <a:xfrm>
            <a:off x="5215875" y="2775452"/>
            <a:ext cx="2664300" cy="245100"/>
          </a:xfrm>
          <a:prstGeom prst="roundRect">
            <a:avLst>
              <a:gd name="adj" fmla="val 0"/>
            </a:avLst>
          </a:prstGeom>
          <a:noFill/>
          <a:ln>
            <a:noFill/>
          </a:ln>
        </p:spPr>
        <p:txBody>
          <a:bodyPr spcFirstLastPara="1" wrap="square" lIns="0" tIns="0" rIns="0" bIns="0" anchor="ctr" anchorCtr="0">
            <a:noAutofit/>
          </a:bodyPr>
          <a:lstStyle/>
          <a:p>
            <a:pPr marL="0" lvl="0" indent="0" algn="l" rtl="0">
              <a:lnSpc>
                <a:spcPct val="115000"/>
              </a:lnSpc>
              <a:spcBef>
                <a:spcPts val="0"/>
              </a:spcBef>
              <a:spcAft>
                <a:spcPts val="0"/>
              </a:spcAft>
              <a:buNone/>
            </a:pPr>
            <a:r>
              <a:rPr lang="es" sz="1600">
                <a:solidFill>
                  <a:schemeClr val="dk2"/>
                </a:solidFill>
                <a:latin typeface="Roboto Light"/>
                <a:ea typeface="Roboto Light"/>
                <a:cs typeface="Roboto Light"/>
                <a:sym typeface="Roboto Light"/>
              </a:rPr>
              <a:t>Dirección</a:t>
            </a:r>
            <a:endParaRPr sz="1600">
              <a:solidFill>
                <a:srgbClr val="595959"/>
              </a:solidFill>
              <a:latin typeface="Roboto Light"/>
              <a:ea typeface="Roboto Light"/>
              <a:cs typeface="Roboto Light"/>
              <a:sym typeface="Roboto Light"/>
            </a:endParaRPr>
          </a:p>
        </p:txBody>
      </p:sp>
      <p:sp>
        <p:nvSpPr>
          <p:cNvPr id="174" name="Google Shape;174;p35"/>
          <p:cNvSpPr/>
          <p:nvPr/>
        </p:nvSpPr>
        <p:spPr>
          <a:xfrm>
            <a:off x="5215875" y="3278254"/>
            <a:ext cx="958200" cy="227100"/>
          </a:xfrm>
          <a:prstGeom prst="roundRect">
            <a:avLst>
              <a:gd name="adj" fmla="val 0"/>
            </a:avLst>
          </a:prstGeom>
          <a:noFill/>
          <a:ln>
            <a:noFill/>
          </a:ln>
        </p:spPr>
        <p:txBody>
          <a:bodyPr spcFirstLastPara="1" wrap="square" lIns="0" tIns="0" rIns="0" bIns="0" anchor="ctr" anchorCtr="0">
            <a:noAutofit/>
          </a:bodyPr>
          <a:lstStyle/>
          <a:p>
            <a:pPr marL="0" lvl="0" indent="0" algn="l" rtl="0">
              <a:lnSpc>
                <a:spcPct val="115000"/>
              </a:lnSpc>
              <a:spcBef>
                <a:spcPts val="0"/>
              </a:spcBef>
              <a:spcAft>
                <a:spcPts val="0"/>
              </a:spcAft>
              <a:buNone/>
            </a:pPr>
            <a:r>
              <a:rPr lang="es" sz="1600">
                <a:solidFill>
                  <a:schemeClr val="dk2"/>
                </a:solidFill>
                <a:latin typeface="Roboto Light"/>
                <a:ea typeface="Roboto Light"/>
                <a:cs typeface="Roboto Light"/>
                <a:sym typeface="Roboto Light"/>
              </a:rPr>
              <a:t>Teléfono</a:t>
            </a:r>
            <a:endParaRPr sz="1600">
              <a:solidFill>
                <a:srgbClr val="595959"/>
              </a:solidFill>
              <a:latin typeface="Roboto Light"/>
              <a:ea typeface="Roboto Light"/>
              <a:cs typeface="Roboto Light"/>
              <a:sym typeface="Roboto Light"/>
            </a:endParaRPr>
          </a:p>
        </p:txBody>
      </p:sp>
      <p:sp>
        <p:nvSpPr>
          <p:cNvPr id="175" name="Google Shape;175;p35"/>
          <p:cNvSpPr/>
          <p:nvPr/>
        </p:nvSpPr>
        <p:spPr>
          <a:xfrm>
            <a:off x="5215875" y="2311182"/>
            <a:ext cx="707700" cy="227100"/>
          </a:xfrm>
          <a:prstGeom prst="roundRect">
            <a:avLst>
              <a:gd name="adj" fmla="val 0"/>
            </a:avLst>
          </a:prstGeom>
          <a:noFill/>
          <a:ln>
            <a:noFill/>
          </a:ln>
        </p:spPr>
        <p:txBody>
          <a:bodyPr spcFirstLastPara="1" wrap="square" lIns="0" tIns="0" rIns="0" bIns="0" anchor="ctr" anchorCtr="0">
            <a:noAutofit/>
          </a:bodyPr>
          <a:lstStyle/>
          <a:p>
            <a:pPr marL="0" lvl="0" indent="0" algn="l" rtl="0">
              <a:lnSpc>
                <a:spcPct val="115000"/>
              </a:lnSpc>
              <a:spcBef>
                <a:spcPts val="0"/>
              </a:spcBef>
              <a:spcAft>
                <a:spcPts val="0"/>
              </a:spcAft>
              <a:buNone/>
            </a:pPr>
            <a:r>
              <a:rPr lang="es" sz="1600">
                <a:solidFill>
                  <a:schemeClr val="dk2"/>
                </a:solidFill>
                <a:latin typeface="Roboto Light"/>
                <a:ea typeface="Roboto Light"/>
                <a:cs typeface="Roboto Light"/>
                <a:sym typeface="Roboto Light"/>
              </a:rPr>
              <a:t>DNI</a:t>
            </a:r>
            <a:endParaRPr sz="1600">
              <a:solidFill>
                <a:srgbClr val="595959"/>
              </a:solidFill>
              <a:latin typeface="Roboto Light"/>
              <a:ea typeface="Roboto Light"/>
              <a:cs typeface="Roboto Light"/>
              <a:sym typeface="Roboto Light"/>
            </a:endParaRPr>
          </a:p>
        </p:txBody>
      </p:sp>
      <p:sp>
        <p:nvSpPr>
          <p:cNvPr id="176" name="Google Shape;176;p35"/>
          <p:cNvSpPr/>
          <p:nvPr/>
        </p:nvSpPr>
        <p:spPr>
          <a:xfrm>
            <a:off x="5215875" y="3743792"/>
            <a:ext cx="3774300" cy="282600"/>
          </a:xfrm>
          <a:prstGeom prst="roundRect">
            <a:avLst>
              <a:gd name="adj" fmla="val 0"/>
            </a:avLst>
          </a:prstGeom>
          <a:noFill/>
          <a:ln>
            <a:noFill/>
          </a:ln>
        </p:spPr>
        <p:txBody>
          <a:bodyPr spcFirstLastPara="1" wrap="square" lIns="0" tIns="0" rIns="0" bIns="0" anchor="ctr" anchorCtr="0">
            <a:noAutofit/>
          </a:bodyPr>
          <a:lstStyle/>
          <a:p>
            <a:pPr marL="0" lvl="0" indent="0" algn="l" rtl="0">
              <a:lnSpc>
                <a:spcPct val="115000"/>
              </a:lnSpc>
              <a:spcBef>
                <a:spcPts val="0"/>
              </a:spcBef>
              <a:spcAft>
                <a:spcPts val="0"/>
              </a:spcAft>
              <a:buNone/>
            </a:pPr>
            <a:r>
              <a:rPr lang="es" sz="1600">
                <a:solidFill>
                  <a:schemeClr val="dk2"/>
                </a:solidFill>
                <a:latin typeface="Roboto Light"/>
                <a:ea typeface="Roboto Light"/>
                <a:cs typeface="Roboto Light"/>
                <a:sym typeface="Roboto Light"/>
              </a:rPr>
              <a:t>Datos del responsable del estudiante</a:t>
            </a:r>
            <a:endParaRPr sz="1600">
              <a:solidFill>
                <a:srgbClr val="595959"/>
              </a:solidFill>
              <a:latin typeface="Roboto Light"/>
              <a:ea typeface="Roboto Light"/>
              <a:cs typeface="Roboto Light"/>
              <a:sym typeface="Roboto Light"/>
            </a:endParaRPr>
          </a:p>
        </p:txBody>
      </p:sp>
      <p:sp>
        <p:nvSpPr>
          <p:cNvPr id="177" name="Google Shape;177;p35"/>
          <p:cNvSpPr/>
          <p:nvPr/>
        </p:nvSpPr>
        <p:spPr>
          <a:xfrm>
            <a:off x="4677722" y="1764381"/>
            <a:ext cx="342600" cy="342600"/>
          </a:xfrm>
          <a:prstGeom prst="flowChartDelay">
            <a:avLst/>
          </a:prstGeom>
          <a:solidFill>
            <a:srgbClr val="0672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35"/>
          <p:cNvSpPr/>
          <p:nvPr/>
        </p:nvSpPr>
        <p:spPr>
          <a:xfrm>
            <a:off x="4677722" y="2244058"/>
            <a:ext cx="342600" cy="342600"/>
          </a:xfrm>
          <a:prstGeom prst="flowChartDelay">
            <a:avLst/>
          </a:prstGeom>
          <a:solidFill>
            <a:srgbClr val="F9C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35"/>
          <p:cNvSpPr/>
          <p:nvPr/>
        </p:nvSpPr>
        <p:spPr>
          <a:xfrm>
            <a:off x="4677722" y="2723735"/>
            <a:ext cx="342600" cy="342600"/>
          </a:xfrm>
          <a:prstGeom prst="flowChartDelay">
            <a:avLst/>
          </a:prstGeom>
          <a:solidFill>
            <a:srgbClr val="0672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35"/>
          <p:cNvSpPr/>
          <p:nvPr/>
        </p:nvSpPr>
        <p:spPr>
          <a:xfrm>
            <a:off x="4677722" y="3203412"/>
            <a:ext cx="342600" cy="342600"/>
          </a:xfrm>
          <a:prstGeom prst="flowChartDelay">
            <a:avLst/>
          </a:prstGeom>
          <a:solidFill>
            <a:srgbClr val="F9C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35"/>
          <p:cNvSpPr/>
          <p:nvPr/>
        </p:nvSpPr>
        <p:spPr>
          <a:xfrm>
            <a:off x="4677722" y="3683089"/>
            <a:ext cx="342600" cy="342600"/>
          </a:xfrm>
          <a:prstGeom prst="flowChartDelay">
            <a:avLst/>
          </a:prstGeom>
          <a:solidFill>
            <a:srgbClr val="0672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35"/>
          <p:cNvSpPr/>
          <p:nvPr/>
        </p:nvSpPr>
        <p:spPr>
          <a:xfrm>
            <a:off x="0" y="534300"/>
            <a:ext cx="342900" cy="342900"/>
          </a:xfrm>
          <a:prstGeom prst="flowChartDelay">
            <a:avLst/>
          </a:prstGeom>
          <a:solidFill>
            <a:srgbClr val="0672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35"/>
          <p:cNvSpPr txBox="1"/>
          <p:nvPr/>
        </p:nvSpPr>
        <p:spPr>
          <a:xfrm>
            <a:off x="771525" y="552900"/>
            <a:ext cx="6523200" cy="3057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s" sz="2500">
                <a:solidFill>
                  <a:srgbClr val="0672C6"/>
                </a:solidFill>
                <a:latin typeface="Roboto Light"/>
                <a:ea typeface="Roboto Light"/>
                <a:cs typeface="Roboto Light"/>
                <a:sym typeface="Roboto Light"/>
              </a:rPr>
              <a:t>¿Qué datos necesito ingresar?</a:t>
            </a:r>
            <a:endParaRPr sz="2500">
              <a:solidFill>
                <a:srgbClr val="0672C6"/>
              </a:solidFill>
              <a:latin typeface="Roboto Light"/>
              <a:ea typeface="Roboto Light"/>
              <a:cs typeface="Roboto Light"/>
              <a:sym typeface="Roboto Light"/>
            </a:endParaRPr>
          </a:p>
        </p:txBody>
      </p:sp>
      <p:pic>
        <p:nvPicPr>
          <p:cNvPr id="184" name="Google Shape;184;p35"/>
          <p:cNvPicPr preferRelativeResize="0"/>
          <p:nvPr/>
        </p:nvPicPr>
        <p:blipFill rotWithShape="1">
          <a:blip r:embed="rId3">
            <a:alphaModFix/>
          </a:blip>
          <a:srcRect t="1400"/>
          <a:stretch/>
        </p:blipFill>
        <p:spPr>
          <a:xfrm>
            <a:off x="417975" y="1238150"/>
            <a:ext cx="3856708" cy="33696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619AD0"/>
        </a:solidFill>
        <a:effectLst/>
      </p:bgPr>
    </p:bg>
    <p:spTree>
      <p:nvGrpSpPr>
        <p:cNvPr id="1" name="Shape 188"/>
        <p:cNvGrpSpPr/>
        <p:nvPr/>
      </p:nvGrpSpPr>
      <p:grpSpPr>
        <a:xfrm>
          <a:off x="0" y="0"/>
          <a:ext cx="0" cy="0"/>
          <a:chOff x="0" y="0"/>
          <a:chExt cx="0" cy="0"/>
        </a:xfrm>
      </p:grpSpPr>
      <p:pic>
        <p:nvPicPr>
          <p:cNvPr id="189" name="Google Shape;189;p36"/>
          <p:cNvPicPr preferRelativeResize="0"/>
          <p:nvPr/>
        </p:nvPicPr>
        <p:blipFill rotWithShape="1">
          <a:blip r:embed="rId3">
            <a:alphaModFix/>
          </a:blip>
          <a:srcRect l="39113"/>
          <a:stretch/>
        </p:blipFill>
        <p:spPr>
          <a:xfrm>
            <a:off x="0" y="487300"/>
            <a:ext cx="2468874" cy="500925"/>
          </a:xfrm>
          <a:prstGeom prst="rect">
            <a:avLst/>
          </a:prstGeom>
          <a:noFill/>
          <a:ln>
            <a:noFill/>
          </a:ln>
        </p:spPr>
      </p:pic>
      <p:sp>
        <p:nvSpPr>
          <p:cNvPr id="190" name="Google Shape;190;p36"/>
          <p:cNvSpPr txBox="1"/>
          <p:nvPr/>
        </p:nvSpPr>
        <p:spPr>
          <a:xfrm>
            <a:off x="379975" y="522213"/>
            <a:ext cx="20889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600" b="1">
                <a:solidFill>
                  <a:srgbClr val="619AD0"/>
                </a:solidFill>
                <a:latin typeface="Roboto"/>
                <a:ea typeface="Roboto"/>
                <a:cs typeface="Roboto"/>
                <a:sym typeface="Roboto"/>
              </a:rPr>
              <a:t>Segundo</a:t>
            </a:r>
            <a:r>
              <a:rPr lang="es" sz="1600">
                <a:solidFill>
                  <a:srgbClr val="619AD0"/>
                </a:solidFill>
                <a:latin typeface="Roboto Light"/>
                <a:ea typeface="Roboto Light"/>
                <a:cs typeface="Roboto Light"/>
                <a:sym typeface="Roboto Light"/>
              </a:rPr>
              <a:t> momento</a:t>
            </a:r>
            <a:endParaRPr sz="1600">
              <a:solidFill>
                <a:srgbClr val="619AD0"/>
              </a:solidFill>
              <a:latin typeface="Roboto Light"/>
              <a:ea typeface="Roboto Light"/>
              <a:cs typeface="Roboto Light"/>
              <a:sym typeface="Roboto Light"/>
            </a:endParaRPr>
          </a:p>
        </p:txBody>
      </p:sp>
      <p:sp>
        <p:nvSpPr>
          <p:cNvPr id="191" name="Google Shape;191;p36"/>
          <p:cNvSpPr txBox="1"/>
          <p:nvPr/>
        </p:nvSpPr>
        <p:spPr>
          <a:xfrm>
            <a:off x="4312000" y="2218375"/>
            <a:ext cx="4832100" cy="501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s" sz="2500">
                <a:solidFill>
                  <a:srgbClr val="FFFFFF"/>
                </a:solidFill>
                <a:latin typeface="Roboto Medium"/>
                <a:ea typeface="Roboto Medium"/>
                <a:cs typeface="Roboto Medium"/>
                <a:sym typeface="Roboto Medium"/>
              </a:rPr>
              <a:t>Paso a paso</a:t>
            </a:r>
            <a:endParaRPr sz="2500">
              <a:solidFill>
                <a:srgbClr val="FFFFFF"/>
              </a:solidFill>
              <a:latin typeface="Roboto Medium"/>
              <a:ea typeface="Roboto Medium"/>
              <a:cs typeface="Roboto Medium"/>
              <a:sym typeface="Roboto Medium"/>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37"/>
          <p:cNvSpPr/>
          <p:nvPr/>
        </p:nvSpPr>
        <p:spPr>
          <a:xfrm>
            <a:off x="371375" y="2296200"/>
            <a:ext cx="2832600" cy="1689900"/>
          </a:xfrm>
          <a:prstGeom prst="wedgeRoundRectCallout">
            <a:avLst>
              <a:gd name="adj1" fmla="val -35623"/>
              <a:gd name="adj2" fmla="val 74080"/>
              <a:gd name="adj3" fmla="val 0"/>
            </a:avLst>
          </a:prstGeom>
          <a:solidFill>
            <a:srgbClr val="0672C6"/>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s" b="1">
                <a:solidFill>
                  <a:srgbClr val="FFFFFF"/>
                </a:solidFill>
                <a:latin typeface="Roboto"/>
                <a:ea typeface="Roboto"/>
                <a:cs typeface="Roboto"/>
                <a:sym typeface="Roboto"/>
              </a:rPr>
              <a:t>«Añadir estudiante»</a:t>
            </a:r>
            <a:endParaRPr b="1">
              <a:solidFill>
                <a:srgbClr val="FFFFFF"/>
              </a:solidFill>
              <a:latin typeface="Roboto"/>
              <a:ea typeface="Roboto"/>
              <a:cs typeface="Roboto"/>
              <a:sym typeface="Roboto"/>
            </a:endParaRPr>
          </a:p>
          <a:p>
            <a:pPr marL="0" marR="0" lvl="0" indent="0" algn="ctr" rtl="0">
              <a:lnSpc>
                <a:spcPct val="100000"/>
              </a:lnSpc>
              <a:spcBef>
                <a:spcPts val="0"/>
              </a:spcBef>
              <a:spcAft>
                <a:spcPts val="0"/>
              </a:spcAft>
              <a:buNone/>
            </a:pPr>
            <a:r>
              <a:rPr lang="es">
                <a:solidFill>
                  <a:srgbClr val="FFFFFF"/>
                </a:solidFill>
                <a:latin typeface="Roboto Light"/>
                <a:ea typeface="Roboto Light"/>
                <a:cs typeface="Roboto Light"/>
                <a:sym typeface="Roboto Light"/>
              </a:rPr>
              <a:t>Esta acción permite asociar </a:t>
            </a:r>
            <a:endParaRPr>
              <a:solidFill>
                <a:srgbClr val="FFFFFF"/>
              </a:solidFill>
              <a:latin typeface="Roboto Light"/>
              <a:ea typeface="Roboto Light"/>
              <a:cs typeface="Roboto Light"/>
              <a:sym typeface="Roboto Light"/>
            </a:endParaRPr>
          </a:p>
          <a:p>
            <a:pPr marL="0" marR="0" lvl="0" indent="0" algn="ctr" rtl="0">
              <a:lnSpc>
                <a:spcPct val="100000"/>
              </a:lnSpc>
              <a:spcBef>
                <a:spcPts val="0"/>
              </a:spcBef>
              <a:spcAft>
                <a:spcPts val="0"/>
              </a:spcAft>
              <a:buNone/>
            </a:pPr>
            <a:r>
              <a:rPr lang="es">
                <a:solidFill>
                  <a:srgbClr val="FFFFFF"/>
                </a:solidFill>
                <a:latin typeface="Roboto Light"/>
                <a:ea typeface="Roboto Light"/>
                <a:cs typeface="Roboto Light"/>
                <a:sym typeface="Roboto Light"/>
              </a:rPr>
              <a:t>al estudiante a la cuenta. </a:t>
            </a:r>
            <a:endParaRPr>
              <a:solidFill>
                <a:srgbClr val="FFFFFF"/>
              </a:solidFill>
              <a:latin typeface="Roboto Light"/>
              <a:ea typeface="Roboto Light"/>
              <a:cs typeface="Roboto Light"/>
              <a:sym typeface="Roboto Light"/>
            </a:endParaRPr>
          </a:p>
        </p:txBody>
      </p:sp>
      <p:sp>
        <p:nvSpPr>
          <p:cNvPr id="197" name="Google Shape;197;p37"/>
          <p:cNvSpPr/>
          <p:nvPr/>
        </p:nvSpPr>
        <p:spPr>
          <a:xfrm>
            <a:off x="3564841" y="2296200"/>
            <a:ext cx="2633100" cy="1689900"/>
          </a:xfrm>
          <a:prstGeom prst="wedgeRoundRectCallout">
            <a:avLst>
              <a:gd name="adj1" fmla="val -35076"/>
              <a:gd name="adj2" fmla="val 80510"/>
              <a:gd name="adj3" fmla="val 0"/>
            </a:avLst>
          </a:prstGeom>
          <a:solidFill>
            <a:srgbClr val="0672C6"/>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s" sz="1300">
                <a:solidFill>
                  <a:srgbClr val="FFFFFF"/>
                </a:solidFill>
                <a:latin typeface="Roboto"/>
                <a:ea typeface="Roboto"/>
                <a:cs typeface="Roboto"/>
                <a:sym typeface="Roboto"/>
              </a:rPr>
              <a:t>Es necesario contar con el </a:t>
            </a:r>
            <a:r>
              <a:rPr lang="es" sz="1300" b="1">
                <a:solidFill>
                  <a:srgbClr val="FFFFFF"/>
                </a:solidFill>
                <a:latin typeface="Roboto"/>
                <a:ea typeface="Roboto"/>
                <a:cs typeface="Roboto"/>
                <a:sym typeface="Roboto"/>
              </a:rPr>
              <a:t>código único</a:t>
            </a:r>
            <a:endParaRPr sz="1300" b="1">
              <a:solidFill>
                <a:srgbClr val="FFFFFF"/>
              </a:solidFill>
              <a:latin typeface="Roboto"/>
              <a:ea typeface="Roboto"/>
              <a:cs typeface="Roboto"/>
              <a:sym typeface="Roboto"/>
            </a:endParaRPr>
          </a:p>
          <a:p>
            <a:pPr marL="0" marR="0" lvl="0" indent="0" algn="ctr" rtl="0">
              <a:lnSpc>
                <a:spcPct val="100000"/>
              </a:lnSpc>
              <a:spcBef>
                <a:spcPts val="0"/>
              </a:spcBef>
              <a:spcAft>
                <a:spcPts val="0"/>
              </a:spcAft>
              <a:buNone/>
            </a:pPr>
            <a:r>
              <a:rPr lang="es" sz="1300">
                <a:solidFill>
                  <a:srgbClr val="FFFFFF"/>
                </a:solidFill>
                <a:latin typeface="Roboto"/>
                <a:ea typeface="Roboto"/>
                <a:cs typeface="Roboto"/>
                <a:sym typeface="Roboto"/>
              </a:rPr>
              <a:t> (solicitar al equipo de conducción </a:t>
            </a:r>
            <a:endParaRPr sz="1300">
              <a:solidFill>
                <a:srgbClr val="FFFFFF"/>
              </a:solidFill>
              <a:latin typeface="Roboto"/>
              <a:ea typeface="Roboto"/>
              <a:cs typeface="Roboto"/>
              <a:sym typeface="Roboto"/>
            </a:endParaRPr>
          </a:p>
          <a:p>
            <a:pPr marL="0" marR="0" lvl="0" indent="0" algn="ctr" rtl="0">
              <a:lnSpc>
                <a:spcPct val="100000"/>
              </a:lnSpc>
              <a:spcBef>
                <a:spcPts val="0"/>
              </a:spcBef>
              <a:spcAft>
                <a:spcPts val="0"/>
              </a:spcAft>
              <a:buNone/>
            </a:pPr>
            <a:r>
              <a:rPr lang="es" sz="1300">
                <a:solidFill>
                  <a:srgbClr val="FFFFFF"/>
                </a:solidFill>
                <a:latin typeface="Roboto"/>
                <a:ea typeface="Roboto"/>
                <a:cs typeface="Roboto"/>
                <a:sym typeface="Roboto"/>
              </a:rPr>
              <a:t>de la escuela. En los boletines/informes académicos de cada estudiante también aparece).</a:t>
            </a:r>
            <a:endParaRPr sz="1300">
              <a:solidFill>
                <a:srgbClr val="FFFFFF"/>
              </a:solidFill>
              <a:latin typeface="Roboto"/>
              <a:ea typeface="Roboto"/>
              <a:cs typeface="Roboto"/>
              <a:sym typeface="Roboto"/>
            </a:endParaRPr>
          </a:p>
        </p:txBody>
      </p:sp>
      <p:sp>
        <p:nvSpPr>
          <p:cNvPr id="198" name="Google Shape;198;p37"/>
          <p:cNvSpPr/>
          <p:nvPr/>
        </p:nvSpPr>
        <p:spPr>
          <a:xfrm>
            <a:off x="6558908" y="2296200"/>
            <a:ext cx="2300700" cy="1689900"/>
          </a:xfrm>
          <a:prstGeom prst="wedgeRoundRectCallout">
            <a:avLst>
              <a:gd name="adj1" fmla="val -34207"/>
              <a:gd name="adj2" fmla="val 85416"/>
              <a:gd name="adj3" fmla="val 0"/>
            </a:avLst>
          </a:prstGeom>
          <a:solidFill>
            <a:srgbClr val="0672C6"/>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s">
                <a:solidFill>
                  <a:srgbClr val="FFFFFF"/>
                </a:solidFill>
                <a:latin typeface="Roboto Light"/>
                <a:ea typeface="Roboto Light"/>
                <a:cs typeface="Roboto Light"/>
                <a:sym typeface="Roboto Light"/>
              </a:rPr>
              <a:t>Esta acción </a:t>
            </a:r>
            <a:r>
              <a:rPr lang="es" b="1">
                <a:solidFill>
                  <a:srgbClr val="FFFFFF"/>
                </a:solidFill>
                <a:latin typeface="Roboto"/>
                <a:ea typeface="Roboto"/>
                <a:cs typeface="Roboto"/>
                <a:sym typeface="Roboto"/>
              </a:rPr>
              <a:t>se repite por cada estudiante</a:t>
            </a:r>
            <a:r>
              <a:rPr lang="es">
                <a:solidFill>
                  <a:srgbClr val="FFFFFF"/>
                </a:solidFill>
                <a:latin typeface="Roboto Light"/>
                <a:ea typeface="Roboto Light"/>
                <a:cs typeface="Roboto Light"/>
                <a:sym typeface="Roboto Light"/>
              </a:rPr>
              <a:t> a cargo.</a:t>
            </a:r>
            <a:endParaRPr>
              <a:solidFill>
                <a:srgbClr val="FFFFFF"/>
              </a:solidFill>
              <a:latin typeface="Roboto Light"/>
              <a:ea typeface="Roboto Light"/>
              <a:cs typeface="Roboto Light"/>
              <a:sym typeface="Roboto Light"/>
            </a:endParaRPr>
          </a:p>
        </p:txBody>
      </p:sp>
      <p:sp>
        <p:nvSpPr>
          <p:cNvPr id="199" name="Google Shape;199;p37"/>
          <p:cNvSpPr txBox="1"/>
          <p:nvPr/>
        </p:nvSpPr>
        <p:spPr>
          <a:xfrm>
            <a:off x="771525" y="374786"/>
            <a:ext cx="6105900" cy="6558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s" sz="2500">
                <a:solidFill>
                  <a:srgbClr val="619AD0"/>
                </a:solidFill>
                <a:latin typeface="Roboto Light"/>
                <a:ea typeface="Roboto Light"/>
                <a:cs typeface="Roboto Light"/>
                <a:sym typeface="Roboto Light"/>
              </a:rPr>
              <a:t>¿Cómo hago para acceder a la información de mi hijo/a o menor a cargo? </a:t>
            </a:r>
            <a:endParaRPr sz="2500">
              <a:solidFill>
                <a:srgbClr val="619AD0"/>
              </a:solidFill>
              <a:latin typeface="Roboto Light"/>
              <a:ea typeface="Roboto Light"/>
              <a:cs typeface="Roboto Light"/>
              <a:sym typeface="Roboto Light"/>
            </a:endParaRPr>
          </a:p>
        </p:txBody>
      </p:sp>
      <p:pic>
        <p:nvPicPr>
          <p:cNvPr id="200" name="Google Shape;200;p37"/>
          <p:cNvPicPr preferRelativeResize="0"/>
          <p:nvPr/>
        </p:nvPicPr>
        <p:blipFill>
          <a:blip r:embed="rId3">
            <a:alphaModFix/>
          </a:blip>
          <a:stretch>
            <a:fillRect/>
          </a:stretch>
        </p:blipFill>
        <p:spPr>
          <a:xfrm>
            <a:off x="0" y="542475"/>
            <a:ext cx="360875" cy="30570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pic>
        <p:nvPicPr>
          <p:cNvPr id="205" name="Google Shape;205;p38"/>
          <p:cNvPicPr preferRelativeResize="0"/>
          <p:nvPr/>
        </p:nvPicPr>
        <p:blipFill rotWithShape="1">
          <a:blip r:embed="rId3">
            <a:alphaModFix/>
          </a:blip>
          <a:srcRect t="5482"/>
          <a:stretch/>
        </p:blipFill>
        <p:spPr>
          <a:xfrm>
            <a:off x="1277575" y="1592575"/>
            <a:ext cx="1473026" cy="3014098"/>
          </a:xfrm>
          <a:prstGeom prst="rect">
            <a:avLst/>
          </a:prstGeom>
          <a:noFill/>
          <a:ln w="9525" cap="flat" cmpd="sng">
            <a:solidFill>
              <a:schemeClr val="dk2"/>
            </a:solidFill>
            <a:prstDash val="solid"/>
            <a:round/>
            <a:headEnd type="none" w="sm" len="sm"/>
            <a:tailEnd type="none" w="sm" len="sm"/>
          </a:ln>
        </p:spPr>
      </p:pic>
      <p:cxnSp>
        <p:nvCxnSpPr>
          <p:cNvPr id="206" name="Google Shape;206;p38"/>
          <p:cNvCxnSpPr/>
          <p:nvPr/>
        </p:nvCxnSpPr>
        <p:spPr>
          <a:xfrm rot="10800000" flipH="1">
            <a:off x="2585000" y="2806550"/>
            <a:ext cx="905100" cy="839700"/>
          </a:xfrm>
          <a:prstGeom prst="straightConnector1">
            <a:avLst/>
          </a:prstGeom>
          <a:noFill/>
          <a:ln w="9525" cap="flat" cmpd="sng">
            <a:solidFill>
              <a:schemeClr val="dk2"/>
            </a:solidFill>
            <a:prstDash val="dash"/>
            <a:round/>
            <a:headEnd type="none" w="med" len="med"/>
            <a:tailEnd type="triangle" w="med" len="med"/>
          </a:ln>
        </p:spPr>
      </p:cxnSp>
      <p:pic>
        <p:nvPicPr>
          <p:cNvPr id="207" name="Google Shape;207;p38"/>
          <p:cNvPicPr preferRelativeResize="0"/>
          <p:nvPr/>
        </p:nvPicPr>
        <p:blipFill rotWithShape="1">
          <a:blip r:embed="rId4">
            <a:alphaModFix/>
          </a:blip>
          <a:srcRect t="22371" b="23497"/>
          <a:stretch/>
        </p:blipFill>
        <p:spPr>
          <a:xfrm>
            <a:off x="5770814" y="1746700"/>
            <a:ext cx="2308926" cy="2705848"/>
          </a:xfrm>
          <a:prstGeom prst="rect">
            <a:avLst/>
          </a:prstGeom>
          <a:noFill/>
          <a:ln w="19050" cap="flat" cmpd="sng">
            <a:solidFill>
              <a:schemeClr val="dk2"/>
            </a:solidFill>
            <a:prstDash val="solid"/>
            <a:round/>
            <a:headEnd type="none" w="sm" len="sm"/>
            <a:tailEnd type="none" w="sm" len="sm"/>
          </a:ln>
        </p:spPr>
      </p:pic>
      <p:sp>
        <p:nvSpPr>
          <p:cNvPr id="208" name="Google Shape;208;p38"/>
          <p:cNvSpPr/>
          <p:nvPr/>
        </p:nvSpPr>
        <p:spPr>
          <a:xfrm>
            <a:off x="1277575" y="3766975"/>
            <a:ext cx="1263300" cy="839700"/>
          </a:xfrm>
          <a:prstGeom prst="roundRect">
            <a:avLst>
              <a:gd name="adj" fmla="val 16667"/>
            </a:avLst>
          </a:prstGeom>
          <a:noFill/>
          <a:ln w="38100" cap="flat" cmpd="sng">
            <a:solidFill>
              <a:srgbClr val="BE2F2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741B47"/>
              </a:highlight>
            </a:endParaRPr>
          </a:p>
        </p:txBody>
      </p:sp>
      <p:grpSp>
        <p:nvGrpSpPr>
          <p:cNvPr id="209" name="Google Shape;209;p38"/>
          <p:cNvGrpSpPr/>
          <p:nvPr/>
        </p:nvGrpSpPr>
        <p:grpSpPr>
          <a:xfrm>
            <a:off x="3595875" y="1592575"/>
            <a:ext cx="1473026" cy="3054054"/>
            <a:chOff x="4510275" y="1440175"/>
            <a:chExt cx="1473026" cy="3054054"/>
          </a:xfrm>
        </p:grpSpPr>
        <p:pic>
          <p:nvPicPr>
            <p:cNvPr id="210" name="Google Shape;210;p38"/>
            <p:cNvPicPr preferRelativeResize="0"/>
            <p:nvPr/>
          </p:nvPicPr>
          <p:blipFill rotWithShape="1">
            <a:blip r:embed="rId5">
              <a:alphaModFix/>
            </a:blip>
            <a:srcRect t="4232"/>
            <a:stretch/>
          </p:blipFill>
          <p:spPr>
            <a:xfrm>
              <a:off x="4510275" y="1440175"/>
              <a:ext cx="1473026" cy="3054054"/>
            </a:xfrm>
            <a:prstGeom prst="rect">
              <a:avLst/>
            </a:prstGeom>
            <a:noFill/>
            <a:ln w="9525" cap="flat" cmpd="sng">
              <a:solidFill>
                <a:schemeClr val="dk2"/>
              </a:solidFill>
              <a:prstDash val="solid"/>
              <a:round/>
              <a:headEnd type="none" w="sm" len="sm"/>
              <a:tailEnd type="none" w="sm" len="sm"/>
            </a:ln>
          </p:spPr>
        </p:pic>
        <p:sp>
          <p:nvSpPr>
            <p:cNvPr id="211" name="Google Shape;211;p38"/>
            <p:cNvSpPr/>
            <p:nvPr/>
          </p:nvSpPr>
          <p:spPr>
            <a:xfrm>
              <a:off x="4510275" y="2015075"/>
              <a:ext cx="1316700" cy="884700"/>
            </a:xfrm>
            <a:prstGeom prst="roundRect">
              <a:avLst>
                <a:gd name="adj" fmla="val 16667"/>
              </a:avLst>
            </a:prstGeom>
            <a:noFill/>
            <a:ln w="28575" cap="flat" cmpd="sng">
              <a:solidFill>
                <a:srgbClr val="BE2F2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741B47"/>
                </a:highlight>
              </a:endParaRPr>
            </a:p>
          </p:txBody>
        </p:sp>
        <p:sp>
          <p:nvSpPr>
            <p:cNvPr id="212" name="Google Shape;212;p38"/>
            <p:cNvSpPr/>
            <p:nvPr/>
          </p:nvSpPr>
          <p:spPr>
            <a:xfrm>
              <a:off x="4807100" y="3174325"/>
              <a:ext cx="963900" cy="456900"/>
            </a:xfrm>
            <a:prstGeom prst="roundRect">
              <a:avLst>
                <a:gd name="adj" fmla="val 16667"/>
              </a:avLst>
            </a:prstGeom>
            <a:noFill/>
            <a:ln w="28575" cap="flat" cmpd="sng">
              <a:solidFill>
                <a:srgbClr val="BE2F2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741B47"/>
                </a:highlight>
              </a:endParaRPr>
            </a:p>
          </p:txBody>
        </p:sp>
      </p:grpSp>
      <p:cxnSp>
        <p:nvCxnSpPr>
          <p:cNvPr id="213" name="Google Shape;213;p38"/>
          <p:cNvCxnSpPr>
            <a:stCxn id="212" idx="3"/>
            <a:endCxn id="207" idx="1"/>
          </p:cNvCxnSpPr>
          <p:nvPr/>
        </p:nvCxnSpPr>
        <p:spPr>
          <a:xfrm flipV="1">
            <a:off x="4856600" y="3099624"/>
            <a:ext cx="914214" cy="455551"/>
          </a:xfrm>
          <a:prstGeom prst="straightConnector1">
            <a:avLst/>
          </a:prstGeom>
          <a:noFill/>
          <a:ln w="9525" cap="flat" cmpd="sng">
            <a:solidFill>
              <a:schemeClr val="dk2"/>
            </a:solidFill>
            <a:prstDash val="dash"/>
            <a:round/>
            <a:headEnd type="none" w="med" len="med"/>
            <a:tailEnd type="triangle" w="med" len="med"/>
          </a:ln>
        </p:spPr>
      </p:cxnSp>
      <p:pic>
        <p:nvPicPr>
          <p:cNvPr id="214" name="Google Shape;214;p38"/>
          <p:cNvPicPr preferRelativeResize="0"/>
          <p:nvPr/>
        </p:nvPicPr>
        <p:blipFill>
          <a:blip r:embed="rId6">
            <a:alphaModFix/>
          </a:blip>
          <a:stretch>
            <a:fillRect/>
          </a:stretch>
        </p:blipFill>
        <p:spPr>
          <a:xfrm>
            <a:off x="0" y="542475"/>
            <a:ext cx="360875" cy="305702"/>
          </a:xfrm>
          <a:prstGeom prst="rect">
            <a:avLst/>
          </a:prstGeom>
          <a:noFill/>
          <a:ln>
            <a:noFill/>
          </a:ln>
        </p:spPr>
      </p:pic>
      <p:sp>
        <p:nvSpPr>
          <p:cNvPr id="215" name="Google Shape;215;p38"/>
          <p:cNvSpPr txBox="1"/>
          <p:nvPr/>
        </p:nvSpPr>
        <p:spPr>
          <a:xfrm>
            <a:off x="771525" y="374786"/>
            <a:ext cx="6105900" cy="6558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s" sz="2500">
                <a:solidFill>
                  <a:srgbClr val="619AD0"/>
                </a:solidFill>
                <a:latin typeface="Roboto Light"/>
                <a:ea typeface="Roboto Light"/>
                <a:cs typeface="Roboto Light"/>
                <a:sym typeface="Roboto Light"/>
              </a:rPr>
              <a:t>¿Cómo hago para acceder a la información de mi hijo/a o menor a cargo? </a:t>
            </a:r>
            <a:endParaRPr sz="2500">
              <a:solidFill>
                <a:srgbClr val="619AD0"/>
              </a:solidFill>
              <a:latin typeface="Roboto Light"/>
              <a:ea typeface="Roboto Light"/>
              <a:cs typeface="Roboto Light"/>
              <a:sym typeface="Roboto Light"/>
            </a:endParaRPr>
          </a:p>
        </p:txBody>
      </p:sp>
      <p:sp>
        <p:nvSpPr>
          <p:cNvPr id="5" name="CuadroTexto 4">
            <a:extLst>
              <a:ext uri="{FF2B5EF4-FFF2-40B4-BE49-F238E27FC236}">
                <a16:creationId xmlns:a16="http://schemas.microsoft.com/office/drawing/2014/main" id="{FA8DDF15-FE3D-A9E6-322A-0C0912212220}"/>
              </a:ext>
            </a:extLst>
          </p:cNvPr>
          <p:cNvSpPr txBox="1"/>
          <p:nvPr/>
        </p:nvSpPr>
        <p:spPr>
          <a:xfrm>
            <a:off x="6025332" y="2248348"/>
            <a:ext cx="1820627" cy="2031325"/>
          </a:xfrm>
          <a:prstGeom prst="rect">
            <a:avLst/>
          </a:prstGeom>
          <a:solidFill>
            <a:schemeClr val="bg1"/>
          </a:solidFill>
        </p:spPr>
        <p:txBody>
          <a:bodyPr wrap="square" rtlCol="0">
            <a:spAutoFit/>
          </a:bodyPr>
          <a:lstStyle/>
          <a:p>
            <a:pPr algn="ctr"/>
            <a:r>
              <a:rPr lang="es-MX" dirty="0">
                <a:solidFill>
                  <a:schemeClr val="bg1">
                    <a:lumMod val="50000"/>
                  </a:schemeClr>
                </a:solidFill>
              </a:rPr>
              <a:t>El código se encuentra debajo del nombre del alumno en los boletines anteriores.</a:t>
            </a:r>
          </a:p>
          <a:p>
            <a:endParaRPr lang="es-MX" dirty="0"/>
          </a:p>
          <a:p>
            <a:endParaRPr lang="es-MX" dirty="0"/>
          </a:p>
          <a:p>
            <a:endParaRPr lang="es-MX" dirty="0"/>
          </a:p>
          <a:p>
            <a:endParaRPr lang="es-A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pic>
        <p:nvPicPr>
          <p:cNvPr id="220" name="Google Shape;220;p39"/>
          <p:cNvPicPr preferRelativeResize="0"/>
          <p:nvPr/>
        </p:nvPicPr>
        <p:blipFill rotWithShape="1">
          <a:blip r:embed="rId3">
            <a:alphaModFix/>
          </a:blip>
          <a:srcRect t="5482"/>
          <a:stretch/>
        </p:blipFill>
        <p:spPr>
          <a:xfrm>
            <a:off x="2692800" y="1315100"/>
            <a:ext cx="1746751" cy="3604024"/>
          </a:xfrm>
          <a:prstGeom prst="rect">
            <a:avLst/>
          </a:prstGeom>
          <a:noFill/>
          <a:ln w="9525" cap="flat" cmpd="sng">
            <a:solidFill>
              <a:schemeClr val="dk2"/>
            </a:solidFill>
            <a:prstDash val="solid"/>
            <a:round/>
            <a:headEnd type="none" w="sm" len="sm"/>
            <a:tailEnd type="none" w="sm" len="sm"/>
          </a:ln>
        </p:spPr>
      </p:pic>
      <p:pic>
        <p:nvPicPr>
          <p:cNvPr id="221" name="Google Shape;221;p39"/>
          <p:cNvPicPr preferRelativeResize="0"/>
          <p:nvPr/>
        </p:nvPicPr>
        <p:blipFill rotWithShape="1">
          <a:blip r:embed="rId4">
            <a:alphaModFix/>
          </a:blip>
          <a:srcRect t="4232"/>
          <a:stretch/>
        </p:blipFill>
        <p:spPr>
          <a:xfrm>
            <a:off x="5085450" y="1315100"/>
            <a:ext cx="1723910" cy="3604024"/>
          </a:xfrm>
          <a:prstGeom prst="rect">
            <a:avLst/>
          </a:prstGeom>
          <a:noFill/>
          <a:ln w="9525" cap="flat" cmpd="sng">
            <a:solidFill>
              <a:schemeClr val="dk2"/>
            </a:solidFill>
            <a:prstDash val="solid"/>
            <a:round/>
            <a:headEnd type="none" w="sm" len="sm"/>
            <a:tailEnd type="none" w="sm" len="sm"/>
          </a:ln>
        </p:spPr>
      </p:pic>
      <p:sp>
        <p:nvSpPr>
          <p:cNvPr id="222" name="Google Shape;222;p39"/>
          <p:cNvSpPr txBox="1"/>
          <p:nvPr/>
        </p:nvSpPr>
        <p:spPr>
          <a:xfrm>
            <a:off x="771525" y="374786"/>
            <a:ext cx="6105900" cy="6558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s" sz="2500">
                <a:solidFill>
                  <a:srgbClr val="619AD0"/>
                </a:solidFill>
                <a:latin typeface="Roboto Light"/>
                <a:ea typeface="Roboto Light"/>
                <a:cs typeface="Roboto Light"/>
                <a:sym typeface="Roboto Light"/>
              </a:rPr>
              <a:t>¿Cómo hago para acceder a la información de mi hijo/a o menor a cargo? </a:t>
            </a:r>
            <a:endParaRPr sz="2500">
              <a:solidFill>
                <a:srgbClr val="619AD0"/>
              </a:solidFill>
              <a:latin typeface="Roboto Light"/>
              <a:ea typeface="Roboto Light"/>
              <a:cs typeface="Roboto Light"/>
              <a:sym typeface="Roboto Light"/>
            </a:endParaRPr>
          </a:p>
        </p:txBody>
      </p:sp>
      <p:pic>
        <p:nvPicPr>
          <p:cNvPr id="223" name="Google Shape;223;p39"/>
          <p:cNvPicPr preferRelativeResize="0"/>
          <p:nvPr/>
        </p:nvPicPr>
        <p:blipFill>
          <a:blip r:embed="rId5">
            <a:alphaModFix/>
          </a:blip>
          <a:stretch>
            <a:fillRect/>
          </a:stretch>
        </p:blipFill>
        <p:spPr>
          <a:xfrm>
            <a:off x="0" y="542475"/>
            <a:ext cx="360875" cy="30570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pic>
        <p:nvPicPr>
          <p:cNvPr id="228" name="Google Shape;228;p40"/>
          <p:cNvPicPr preferRelativeResize="0"/>
          <p:nvPr/>
        </p:nvPicPr>
        <p:blipFill>
          <a:blip r:embed="rId3">
            <a:alphaModFix/>
          </a:blip>
          <a:stretch>
            <a:fillRect/>
          </a:stretch>
        </p:blipFill>
        <p:spPr>
          <a:xfrm>
            <a:off x="3705295" y="1313675"/>
            <a:ext cx="1676635" cy="3565195"/>
          </a:xfrm>
          <a:prstGeom prst="rect">
            <a:avLst/>
          </a:prstGeom>
          <a:noFill/>
          <a:ln>
            <a:noFill/>
          </a:ln>
        </p:spPr>
      </p:pic>
      <p:pic>
        <p:nvPicPr>
          <p:cNvPr id="229" name="Google Shape;229;p40"/>
          <p:cNvPicPr preferRelativeResize="0"/>
          <p:nvPr/>
        </p:nvPicPr>
        <p:blipFill rotWithShape="1">
          <a:blip r:embed="rId4">
            <a:alphaModFix/>
          </a:blip>
          <a:srcRect l="2011" r="1295"/>
          <a:stretch/>
        </p:blipFill>
        <p:spPr>
          <a:xfrm>
            <a:off x="1645225" y="1313675"/>
            <a:ext cx="1621175" cy="3448225"/>
          </a:xfrm>
          <a:prstGeom prst="rect">
            <a:avLst/>
          </a:prstGeom>
          <a:noFill/>
          <a:ln>
            <a:noFill/>
          </a:ln>
        </p:spPr>
      </p:pic>
      <p:pic>
        <p:nvPicPr>
          <p:cNvPr id="230" name="Google Shape;230;p40"/>
          <p:cNvPicPr preferRelativeResize="0"/>
          <p:nvPr/>
        </p:nvPicPr>
        <p:blipFill rotWithShape="1">
          <a:blip r:embed="rId5">
            <a:alphaModFix/>
          </a:blip>
          <a:srcRect l="2128" r="2003"/>
          <a:stretch/>
        </p:blipFill>
        <p:spPr>
          <a:xfrm>
            <a:off x="5820825" y="1313675"/>
            <a:ext cx="1676650" cy="3620324"/>
          </a:xfrm>
          <a:prstGeom prst="rect">
            <a:avLst/>
          </a:prstGeom>
          <a:noFill/>
          <a:ln>
            <a:noFill/>
          </a:ln>
        </p:spPr>
      </p:pic>
      <p:sp>
        <p:nvSpPr>
          <p:cNvPr id="231" name="Google Shape;231;p40"/>
          <p:cNvSpPr txBox="1"/>
          <p:nvPr/>
        </p:nvSpPr>
        <p:spPr>
          <a:xfrm>
            <a:off x="771525" y="374786"/>
            <a:ext cx="6105900" cy="6558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s" sz="2500">
                <a:solidFill>
                  <a:srgbClr val="619AD0"/>
                </a:solidFill>
                <a:latin typeface="Roboto Light"/>
                <a:ea typeface="Roboto Light"/>
                <a:cs typeface="Roboto Light"/>
                <a:sym typeface="Roboto Light"/>
              </a:rPr>
              <a:t>¿Cómo hago para acceder a la información de mi hijo/a o menor a cargo? </a:t>
            </a:r>
            <a:endParaRPr sz="2500">
              <a:solidFill>
                <a:srgbClr val="619AD0"/>
              </a:solidFill>
              <a:latin typeface="Roboto Light"/>
              <a:ea typeface="Roboto Light"/>
              <a:cs typeface="Roboto Light"/>
              <a:sym typeface="Roboto Light"/>
            </a:endParaRPr>
          </a:p>
        </p:txBody>
      </p:sp>
      <p:pic>
        <p:nvPicPr>
          <p:cNvPr id="232" name="Google Shape;232;p40"/>
          <p:cNvPicPr preferRelativeResize="0"/>
          <p:nvPr/>
        </p:nvPicPr>
        <p:blipFill>
          <a:blip r:embed="rId6">
            <a:alphaModFix/>
          </a:blip>
          <a:stretch>
            <a:fillRect/>
          </a:stretch>
        </p:blipFill>
        <p:spPr>
          <a:xfrm>
            <a:off x="0" y="542475"/>
            <a:ext cx="360875" cy="305702"/>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672C6"/>
        </a:solidFill>
        <a:effectLst/>
      </p:bgPr>
    </p:bg>
    <p:spTree>
      <p:nvGrpSpPr>
        <p:cNvPr id="1" name="Shape 236"/>
        <p:cNvGrpSpPr/>
        <p:nvPr/>
      </p:nvGrpSpPr>
      <p:grpSpPr>
        <a:xfrm>
          <a:off x="0" y="0"/>
          <a:ext cx="0" cy="0"/>
          <a:chOff x="0" y="0"/>
          <a:chExt cx="0" cy="0"/>
        </a:xfrm>
      </p:grpSpPr>
      <p:sp>
        <p:nvSpPr>
          <p:cNvPr id="237" name="Google Shape;237;p41"/>
          <p:cNvSpPr txBox="1"/>
          <p:nvPr/>
        </p:nvSpPr>
        <p:spPr>
          <a:xfrm>
            <a:off x="1828575" y="1279528"/>
            <a:ext cx="5915700" cy="267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sz="1900" b="1" dirty="0">
                <a:solidFill>
                  <a:srgbClr val="FFFFFF"/>
                </a:solidFill>
                <a:latin typeface="Roboto"/>
                <a:ea typeface="Roboto"/>
                <a:cs typeface="Roboto"/>
                <a:sym typeface="Roboto"/>
              </a:rPr>
              <a:t>IMPORTANTE </a:t>
            </a:r>
            <a:endParaRPr sz="2100" b="1" dirty="0">
              <a:solidFill>
                <a:srgbClr val="FFFFFF"/>
              </a:solidFill>
              <a:latin typeface="Roboto"/>
              <a:ea typeface="Roboto"/>
              <a:cs typeface="Roboto"/>
              <a:sym typeface="Roboto"/>
            </a:endParaRPr>
          </a:p>
          <a:p>
            <a:pPr marL="0" lvl="0" indent="0" algn="l" rtl="0">
              <a:spcBef>
                <a:spcPts val="0"/>
              </a:spcBef>
              <a:spcAft>
                <a:spcPts val="0"/>
              </a:spcAft>
              <a:buNone/>
            </a:pPr>
            <a:endParaRPr dirty="0">
              <a:solidFill>
                <a:srgbClr val="FFFFFF"/>
              </a:solidFill>
              <a:latin typeface="Roboto Light"/>
              <a:ea typeface="Roboto Light"/>
              <a:cs typeface="Roboto Light"/>
              <a:sym typeface="Roboto Light"/>
            </a:endParaRPr>
          </a:p>
          <a:p>
            <a:pPr marL="0" lvl="0" indent="0" algn="l" rtl="0">
              <a:spcBef>
                <a:spcPts val="0"/>
              </a:spcBef>
              <a:spcAft>
                <a:spcPts val="0"/>
              </a:spcAft>
              <a:buNone/>
            </a:pPr>
            <a:r>
              <a:rPr lang="es" sz="1900" dirty="0">
                <a:solidFill>
                  <a:srgbClr val="FFFFFF"/>
                </a:solidFill>
                <a:latin typeface="Roboto Light"/>
                <a:ea typeface="Roboto Light"/>
                <a:cs typeface="Roboto Light"/>
                <a:sym typeface="Roboto Light"/>
              </a:rPr>
              <a:t>Solo aquellas personas que tengan asociado/a al estudiante a su cuenta dentro de la aplicación </a:t>
            </a:r>
            <a:r>
              <a:rPr lang="es" sz="1900" b="1" dirty="0">
                <a:solidFill>
                  <a:srgbClr val="FFFFFF"/>
                </a:solidFill>
                <a:latin typeface="Roboto"/>
                <a:ea typeface="Roboto"/>
                <a:cs typeface="Roboto"/>
                <a:sym typeface="Roboto"/>
              </a:rPr>
              <a:t>pueden acceder a los datos</a:t>
            </a:r>
            <a:r>
              <a:rPr lang="es" sz="1900" dirty="0">
                <a:solidFill>
                  <a:srgbClr val="FFFFFF"/>
                </a:solidFill>
                <a:latin typeface="Roboto Light"/>
                <a:ea typeface="Roboto Light"/>
                <a:cs typeface="Roboto Light"/>
                <a:sym typeface="Roboto Light"/>
              </a:rPr>
              <a:t>. </a:t>
            </a:r>
            <a:endParaRPr sz="1900" dirty="0">
              <a:solidFill>
                <a:srgbClr val="FFFFFF"/>
              </a:solidFill>
              <a:latin typeface="Roboto Light"/>
              <a:ea typeface="Roboto Light"/>
              <a:cs typeface="Roboto Light"/>
              <a:sym typeface="Roboto Light"/>
            </a:endParaRPr>
          </a:p>
          <a:p>
            <a:pPr marL="0" lvl="0" indent="0" algn="l" rtl="0">
              <a:spcBef>
                <a:spcPts val="0"/>
              </a:spcBef>
              <a:spcAft>
                <a:spcPts val="0"/>
              </a:spcAft>
              <a:buNone/>
            </a:pPr>
            <a:r>
              <a:rPr lang="es" sz="1900" dirty="0">
                <a:solidFill>
                  <a:srgbClr val="FFFFFF"/>
                </a:solidFill>
                <a:latin typeface="Roboto Light"/>
                <a:ea typeface="Roboto Light"/>
                <a:cs typeface="Roboto Light"/>
                <a:sym typeface="Roboto Light"/>
              </a:rPr>
              <a:t>Para eso deben acercarse a la escuela, acreditar que están a cargo del/a menor con el DNI propio y el de el/la estudiante.</a:t>
            </a:r>
            <a:endParaRPr sz="1900" dirty="0">
              <a:solidFill>
                <a:srgbClr val="FFFFFF"/>
              </a:solidFill>
              <a:latin typeface="Roboto Light"/>
              <a:ea typeface="Roboto Light"/>
              <a:cs typeface="Roboto Light"/>
              <a:sym typeface="Roboto Light"/>
            </a:endParaRPr>
          </a:p>
          <a:p>
            <a:pPr marL="0" lvl="0" indent="0" algn="l" rtl="0">
              <a:spcBef>
                <a:spcPts val="0"/>
              </a:spcBef>
              <a:spcAft>
                <a:spcPts val="0"/>
              </a:spcAft>
              <a:buNone/>
            </a:pPr>
            <a:endParaRPr sz="2100" dirty="0">
              <a:solidFill>
                <a:srgbClr val="FFFFFF"/>
              </a:solidFill>
              <a:latin typeface="Roboto Light"/>
              <a:ea typeface="Roboto Light"/>
              <a:cs typeface="Roboto Light"/>
              <a:sym typeface="Roboto Light"/>
            </a:endParaRPr>
          </a:p>
        </p:txBody>
      </p:sp>
      <p:cxnSp>
        <p:nvCxnSpPr>
          <p:cNvPr id="238" name="Google Shape;238;p41"/>
          <p:cNvCxnSpPr/>
          <p:nvPr/>
        </p:nvCxnSpPr>
        <p:spPr>
          <a:xfrm flipH="1">
            <a:off x="1289525" y="1308606"/>
            <a:ext cx="5100" cy="2540400"/>
          </a:xfrm>
          <a:prstGeom prst="straightConnector1">
            <a:avLst/>
          </a:prstGeom>
          <a:noFill/>
          <a:ln w="38100" cap="flat" cmpd="sng">
            <a:solidFill>
              <a:srgbClr val="F9C618"/>
            </a:solidFill>
            <a:prstDash val="solid"/>
            <a:round/>
            <a:headEnd type="none" w="med" len="med"/>
            <a:tailEnd type="none" w="med" len="med"/>
          </a:ln>
        </p:spPr>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42"/>
          <p:cNvSpPr txBox="1"/>
          <p:nvPr/>
        </p:nvSpPr>
        <p:spPr>
          <a:xfrm>
            <a:off x="771525" y="552900"/>
            <a:ext cx="7162200" cy="3057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s" sz="2500">
                <a:solidFill>
                  <a:srgbClr val="619AD0"/>
                </a:solidFill>
                <a:latin typeface="Roboto Light"/>
                <a:ea typeface="Roboto Light"/>
                <a:cs typeface="Roboto Light"/>
                <a:sym typeface="Roboto Light"/>
              </a:rPr>
              <a:t>¿Cómo veo la información en la aplicación?</a:t>
            </a:r>
            <a:endParaRPr sz="2500">
              <a:solidFill>
                <a:srgbClr val="619AD0"/>
              </a:solidFill>
              <a:latin typeface="Roboto Light"/>
              <a:ea typeface="Roboto Light"/>
              <a:cs typeface="Roboto Light"/>
              <a:sym typeface="Roboto Light"/>
            </a:endParaRPr>
          </a:p>
        </p:txBody>
      </p:sp>
      <p:pic>
        <p:nvPicPr>
          <p:cNvPr id="244" name="Google Shape;244;p42"/>
          <p:cNvPicPr preferRelativeResize="0"/>
          <p:nvPr/>
        </p:nvPicPr>
        <p:blipFill>
          <a:blip r:embed="rId3">
            <a:alphaModFix/>
          </a:blip>
          <a:stretch>
            <a:fillRect/>
          </a:stretch>
        </p:blipFill>
        <p:spPr>
          <a:xfrm>
            <a:off x="0" y="542475"/>
            <a:ext cx="360875" cy="305702"/>
          </a:xfrm>
          <a:prstGeom prst="rect">
            <a:avLst/>
          </a:prstGeom>
          <a:noFill/>
          <a:ln>
            <a:noFill/>
          </a:ln>
        </p:spPr>
      </p:pic>
      <p:sp>
        <p:nvSpPr>
          <p:cNvPr id="245" name="Google Shape;245;p42"/>
          <p:cNvSpPr txBox="1"/>
          <p:nvPr/>
        </p:nvSpPr>
        <p:spPr>
          <a:xfrm>
            <a:off x="4485500" y="1483950"/>
            <a:ext cx="3372000" cy="1395300"/>
          </a:xfrm>
          <a:prstGeom prst="rect">
            <a:avLst/>
          </a:prstGeom>
          <a:noFill/>
          <a:ln>
            <a:noFill/>
          </a:ln>
        </p:spPr>
        <p:txBody>
          <a:bodyPr spcFirstLastPara="1" wrap="square" lIns="0" tIns="0" rIns="0" bIns="0" anchor="t" anchorCtr="0">
            <a:noAutofit/>
          </a:bodyPr>
          <a:lstStyle/>
          <a:p>
            <a:pPr marL="457200" lvl="0" indent="-323850" algn="l" rtl="0">
              <a:lnSpc>
                <a:spcPct val="100000"/>
              </a:lnSpc>
              <a:spcBef>
                <a:spcPts val="640"/>
              </a:spcBef>
              <a:spcAft>
                <a:spcPts val="0"/>
              </a:spcAft>
              <a:buClr>
                <a:srgbClr val="0672C6"/>
              </a:buClr>
              <a:buSzPts val="1500"/>
              <a:buFont typeface="Roboto Light"/>
              <a:buChar char="●"/>
            </a:pPr>
            <a:r>
              <a:rPr lang="es" sz="1500">
                <a:solidFill>
                  <a:srgbClr val="595959"/>
                </a:solidFill>
                <a:latin typeface="Roboto Light"/>
                <a:ea typeface="Roboto Light"/>
                <a:cs typeface="Roboto Light"/>
                <a:sym typeface="Roboto Light"/>
              </a:rPr>
              <a:t>datos personales del estudiante</a:t>
            </a:r>
            <a:endParaRPr sz="1500">
              <a:solidFill>
                <a:srgbClr val="595959"/>
              </a:solidFill>
              <a:latin typeface="Roboto Light"/>
              <a:ea typeface="Roboto Light"/>
              <a:cs typeface="Roboto Light"/>
              <a:sym typeface="Roboto Light"/>
            </a:endParaRPr>
          </a:p>
          <a:p>
            <a:pPr marL="457200" lvl="0" indent="-323850" algn="l" rtl="0">
              <a:lnSpc>
                <a:spcPct val="100000"/>
              </a:lnSpc>
              <a:spcBef>
                <a:spcPts val="0"/>
              </a:spcBef>
              <a:spcAft>
                <a:spcPts val="0"/>
              </a:spcAft>
              <a:buClr>
                <a:srgbClr val="0672C6"/>
              </a:buClr>
              <a:buSzPts val="1500"/>
              <a:buFont typeface="Roboto Light"/>
              <a:buChar char="●"/>
            </a:pPr>
            <a:r>
              <a:rPr lang="es" sz="1500">
                <a:solidFill>
                  <a:srgbClr val="595959"/>
                </a:solidFill>
                <a:latin typeface="Roboto Light"/>
                <a:ea typeface="Roboto Light"/>
                <a:cs typeface="Roboto Light"/>
                <a:sym typeface="Roboto Light"/>
              </a:rPr>
              <a:t>boletines e informes académicos</a:t>
            </a:r>
            <a:endParaRPr sz="1500">
              <a:solidFill>
                <a:srgbClr val="595959"/>
              </a:solidFill>
              <a:latin typeface="Roboto Light"/>
              <a:ea typeface="Roboto Light"/>
              <a:cs typeface="Roboto Light"/>
              <a:sym typeface="Roboto Light"/>
            </a:endParaRPr>
          </a:p>
          <a:p>
            <a:pPr marL="457200" lvl="0" indent="-323850" algn="l" rtl="0">
              <a:lnSpc>
                <a:spcPct val="100000"/>
              </a:lnSpc>
              <a:spcBef>
                <a:spcPts val="0"/>
              </a:spcBef>
              <a:spcAft>
                <a:spcPts val="0"/>
              </a:spcAft>
              <a:buClr>
                <a:srgbClr val="0672C6"/>
              </a:buClr>
              <a:buSzPts val="1500"/>
              <a:buFont typeface="Roboto Light"/>
              <a:buChar char="●"/>
            </a:pPr>
            <a:r>
              <a:rPr lang="es" sz="1500">
                <a:solidFill>
                  <a:srgbClr val="595959"/>
                </a:solidFill>
                <a:latin typeface="Roboto Light"/>
                <a:ea typeface="Roboto Light"/>
                <a:cs typeface="Roboto Light"/>
                <a:sym typeface="Roboto Light"/>
              </a:rPr>
              <a:t>agenda educativa </a:t>
            </a:r>
            <a:endParaRPr sz="1500">
              <a:solidFill>
                <a:srgbClr val="595959"/>
              </a:solidFill>
              <a:latin typeface="Roboto Light"/>
              <a:ea typeface="Roboto Light"/>
              <a:cs typeface="Roboto Light"/>
              <a:sym typeface="Roboto Light"/>
            </a:endParaRPr>
          </a:p>
          <a:p>
            <a:pPr marL="457200" lvl="0" indent="-323850" algn="l" rtl="0">
              <a:lnSpc>
                <a:spcPct val="100000"/>
              </a:lnSpc>
              <a:spcBef>
                <a:spcPts val="0"/>
              </a:spcBef>
              <a:spcAft>
                <a:spcPts val="0"/>
              </a:spcAft>
              <a:buClr>
                <a:srgbClr val="0672C6"/>
              </a:buClr>
              <a:buSzPts val="1500"/>
              <a:buFont typeface="Roboto Light"/>
              <a:buChar char="●"/>
            </a:pPr>
            <a:r>
              <a:rPr lang="es" sz="1500">
                <a:solidFill>
                  <a:srgbClr val="595959"/>
                </a:solidFill>
                <a:latin typeface="Roboto Light"/>
                <a:ea typeface="Roboto Light"/>
                <a:cs typeface="Roboto Light"/>
                <a:sym typeface="Roboto Light"/>
              </a:rPr>
              <a:t>asistencia</a:t>
            </a:r>
            <a:endParaRPr sz="1500">
              <a:solidFill>
                <a:srgbClr val="595959"/>
              </a:solidFill>
              <a:latin typeface="Roboto Light"/>
              <a:ea typeface="Roboto Light"/>
              <a:cs typeface="Roboto Light"/>
              <a:sym typeface="Roboto Light"/>
            </a:endParaRPr>
          </a:p>
          <a:p>
            <a:pPr marL="457200" lvl="0" indent="-323850" algn="l" rtl="0">
              <a:lnSpc>
                <a:spcPct val="100000"/>
              </a:lnSpc>
              <a:spcBef>
                <a:spcPts val="0"/>
              </a:spcBef>
              <a:spcAft>
                <a:spcPts val="0"/>
              </a:spcAft>
              <a:buClr>
                <a:srgbClr val="0672C6"/>
              </a:buClr>
              <a:buSzPts val="1500"/>
              <a:buFont typeface="Roboto Light"/>
              <a:buChar char="●"/>
            </a:pPr>
            <a:r>
              <a:rPr lang="es" sz="1500">
                <a:solidFill>
                  <a:srgbClr val="595959"/>
                </a:solidFill>
                <a:latin typeface="Roboto Light"/>
                <a:ea typeface="Roboto Light"/>
                <a:cs typeface="Roboto Light"/>
                <a:sym typeface="Roboto Light"/>
              </a:rPr>
              <a:t>constancia de alumno regular</a:t>
            </a:r>
            <a:endParaRPr sz="1500">
              <a:solidFill>
                <a:srgbClr val="595959"/>
              </a:solidFill>
              <a:latin typeface="Roboto Light"/>
              <a:ea typeface="Roboto Light"/>
              <a:cs typeface="Roboto Light"/>
              <a:sym typeface="Roboto Light"/>
            </a:endParaRPr>
          </a:p>
          <a:p>
            <a:pPr marL="0" lvl="0" indent="0" algn="l" rtl="0">
              <a:lnSpc>
                <a:spcPct val="100000"/>
              </a:lnSpc>
              <a:spcBef>
                <a:spcPts val="640"/>
              </a:spcBef>
              <a:spcAft>
                <a:spcPts val="0"/>
              </a:spcAft>
              <a:buNone/>
            </a:pPr>
            <a:endParaRPr sz="1600">
              <a:solidFill>
                <a:srgbClr val="595959"/>
              </a:solidFill>
              <a:latin typeface="Roboto Light"/>
              <a:ea typeface="Roboto Light"/>
              <a:cs typeface="Roboto Light"/>
              <a:sym typeface="Roboto Light"/>
            </a:endParaRPr>
          </a:p>
          <a:p>
            <a:pPr marL="0" lvl="0" indent="0" algn="l" rtl="0">
              <a:lnSpc>
                <a:spcPct val="100000"/>
              </a:lnSpc>
              <a:spcBef>
                <a:spcPts val="640"/>
              </a:spcBef>
              <a:spcAft>
                <a:spcPts val="0"/>
              </a:spcAft>
              <a:buNone/>
            </a:pPr>
            <a:endParaRPr sz="1600">
              <a:solidFill>
                <a:srgbClr val="595959"/>
              </a:solidFill>
              <a:latin typeface="Roboto Light"/>
              <a:ea typeface="Roboto Light"/>
              <a:cs typeface="Roboto Light"/>
              <a:sym typeface="Roboto Light"/>
            </a:endParaRPr>
          </a:p>
        </p:txBody>
      </p:sp>
      <p:sp>
        <p:nvSpPr>
          <p:cNvPr id="246" name="Google Shape;246;p42"/>
          <p:cNvSpPr/>
          <p:nvPr/>
        </p:nvSpPr>
        <p:spPr>
          <a:xfrm rot="-8136">
            <a:off x="4561695" y="3051275"/>
            <a:ext cx="3295809" cy="1493400"/>
          </a:xfrm>
          <a:prstGeom prst="round2DiagRect">
            <a:avLst>
              <a:gd name="adj1" fmla="val 0"/>
              <a:gd name="adj2" fmla="val 0"/>
            </a:avLst>
          </a:prstGeom>
          <a:solidFill>
            <a:srgbClr val="619AD0"/>
          </a:solid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s" sz="1250">
                <a:solidFill>
                  <a:srgbClr val="FFFFFF"/>
                </a:solidFill>
                <a:latin typeface="Roboto Medium"/>
                <a:ea typeface="Roboto Medium"/>
                <a:cs typeface="Roboto Medium"/>
                <a:sym typeface="Roboto Medium"/>
              </a:rPr>
              <a:t>Podrás consultar el </a:t>
            </a:r>
            <a:r>
              <a:rPr lang="es" sz="1250" b="1">
                <a:solidFill>
                  <a:srgbClr val="FFFFFF"/>
                </a:solidFill>
                <a:latin typeface="Roboto"/>
                <a:ea typeface="Roboto"/>
                <a:cs typeface="Roboto"/>
                <a:sym typeface="Roboto"/>
              </a:rPr>
              <a:t>estado de preinscripción escolar y de la asignación de una beca</a:t>
            </a:r>
            <a:r>
              <a:rPr lang="es" sz="1250">
                <a:solidFill>
                  <a:srgbClr val="FFFFFF"/>
                </a:solidFill>
                <a:latin typeface="Roboto Medium"/>
                <a:ea typeface="Roboto Medium"/>
                <a:cs typeface="Roboto Medium"/>
                <a:sym typeface="Roboto Medium"/>
              </a:rPr>
              <a:t> en caso de haberla solicitado. </a:t>
            </a:r>
            <a:endParaRPr sz="1250">
              <a:solidFill>
                <a:srgbClr val="FFFFFF"/>
              </a:solidFill>
              <a:latin typeface="Roboto Medium"/>
              <a:ea typeface="Roboto Medium"/>
              <a:cs typeface="Roboto Medium"/>
              <a:sym typeface="Roboto Medium"/>
            </a:endParaRPr>
          </a:p>
          <a:p>
            <a:pPr marL="0" lvl="0" indent="0" algn="l" rtl="0">
              <a:lnSpc>
                <a:spcPct val="115000"/>
              </a:lnSpc>
              <a:spcBef>
                <a:spcPts val="0"/>
              </a:spcBef>
              <a:spcAft>
                <a:spcPts val="0"/>
              </a:spcAft>
              <a:buNone/>
            </a:pPr>
            <a:r>
              <a:rPr lang="es" sz="1250">
                <a:solidFill>
                  <a:srgbClr val="FFFFFF"/>
                </a:solidFill>
                <a:latin typeface="Roboto Medium"/>
                <a:ea typeface="Roboto Medium"/>
                <a:cs typeface="Roboto Medium"/>
                <a:sym typeface="Roboto Medium"/>
              </a:rPr>
              <a:t>Además, recibirás </a:t>
            </a:r>
            <a:r>
              <a:rPr lang="es" sz="1250" b="1">
                <a:solidFill>
                  <a:srgbClr val="FFFFFF"/>
                </a:solidFill>
                <a:latin typeface="Roboto"/>
                <a:ea typeface="Roboto"/>
                <a:cs typeface="Roboto"/>
                <a:sym typeface="Roboto"/>
              </a:rPr>
              <a:t>comunicaciones de la escuela y novedades del Ministerio</a:t>
            </a:r>
            <a:r>
              <a:rPr lang="es" sz="1250">
                <a:solidFill>
                  <a:srgbClr val="FFFFFF"/>
                </a:solidFill>
                <a:latin typeface="Roboto Medium"/>
                <a:ea typeface="Roboto Medium"/>
                <a:cs typeface="Roboto Medium"/>
                <a:sym typeface="Roboto Medium"/>
              </a:rPr>
              <a:t> de Educación para las familias.</a:t>
            </a:r>
            <a:endParaRPr sz="1250">
              <a:solidFill>
                <a:srgbClr val="FFFFFF"/>
              </a:solidFill>
              <a:latin typeface="Roboto Light"/>
              <a:ea typeface="Roboto Light"/>
              <a:cs typeface="Roboto Light"/>
              <a:sym typeface="Roboto Light"/>
            </a:endParaRPr>
          </a:p>
        </p:txBody>
      </p:sp>
      <p:sp>
        <p:nvSpPr>
          <p:cNvPr id="247" name="Google Shape;247;p42"/>
          <p:cNvSpPr/>
          <p:nvPr/>
        </p:nvSpPr>
        <p:spPr>
          <a:xfrm rot="-8044">
            <a:off x="919524" y="3565325"/>
            <a:ext cx="1025703" cy="348300"/>
          </a:xfrm>
          <a:prstGeom prst="round2DiagRect">
            <a:avLst>
              <a:gd name="adj1" fmla="val 0"/>
              <a:gd name="adj2" fmla="val 0"/>
            </a:avLst>
          </a:prstGeom>
          <a:solidFill>
            <a:srgbClr val="619AD0"/>
          </a:solidFill>
          <a:ln>
            <a:noFill/>
          </a:ln>
        </p:spPr>
        <p:txBody>
          <a:bodyPr spcFirstLastPara="1" wrap="square" lIns="91425" tIns="91425" rIns="91425" bIns="104400" anchor="t" anchorCtr="0">
            <a:noAutofit/>
          </a:bodyPr>
          <a:lstStyle/>
          <a:p>
            <a:pPr marL="0" lvl="0" indent="0" algn="ctr" rtl="0">
              <a:lnSpc>
                <a:spcPct val="115000"/>
              </a:lnSpc>
              <a:spcBef>
                <a:spcPts val="0"/>
              </a:spcBef>
              <a:spcAft>
                <a:spcPts val="0"/>
              </a:spcAft>
              <a:buNone/>
            </a:pPr>
            <a:r>
              <a:rPr lang="es" sz="1200">
                <a:solidFill>
                  <a:srgbClr val="FFFFFF"/>
                </a:solidFill>
                <a:latin typeface="Roboto Medium"/>
                <a:ea typeface="Roboto Medium"/>
                <a:cs typeface="Roboto Medium"/>
                <a:sym typeface="Roboto Medium"/>
              </a:rPr>
              <a:t>Información</a:t>
            </a:r>
            <a:endParaRPr sz="1200">
              <a:solidFill>
                <a:srgbClr val="FFFFFF"/>
              </a:solidFill>
              <a:latin typeface="Roboto Light"/>
              <a:ea typeface="Roboto Light"/>
              <a:cs typeface="Roboto Light"/>
              <a:sym typeface="Roboto Light"/>
            </a:endParaRPr>
          </a:p>
          <a:p>
            <a:pPr marL="0" lvl="0" indent="0" algn="l" rtl="0">
              <a:lnSpc>
                <a:spcPct val="115000"/>
              </a:lnSpc>
              <a:spcBef>
                <a:spcPts val="0"/>
              </a:spcBef>
              <a:spcAft>
                <a:spcPts val="0"/>
              </a:spcAft>
              <a:buNone/>
            </a:pPr>
            <a:endParaRPr sz="1600">
              <a:solidFill>
                <a:srgbClr val="FFFFFF"/>
              </a:solidFill>
              <a:latin typeface="Roboto Light"/>
              <a:ea typeface="Roboto Light"/>
              <a:cs typeface="Roboto Light"/>
              <a:sym typeface="Roboto Light"/>
            </a:endParaRPr>
          </a:p>
        </p:txBody>
      </p:sp>
      <p:sp>
        <p:nvSpPr>
          <p:cNvPr id="248" name="Google Shape;248;p42"/>
          <p:cNvSpPr/>
          <p:nvPr/>
        </p:nvSpPr>
        <p:spPr>
          <a:xfrm>
            <a:off x="2093725" y="2793275"/>
            <a:ext cx="549000" cy="1892400"/>
          </a:xfrm>
          <a:prstGeom prst="bracketPair">
            <a:avLst/>
          </a:prstGeom>
          <a:noFill/>
          <a:ln w="38100" cap="flat" cmpd="sng">
            <a:solidFill>
              <a:srgbClr val="619AD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49" name="Google Shape;249;p42"/>
          <p:cNvPicPr preferRelativeResize="0"/>
          <p:nvPr/>
        </p:nvPicPr>
        <p:blipFill rotWithShape="1">
          <a:blip r:embed="rId4">
            <a:alphaModFix/>
          </a:blip>
          <a:srcRect r="3446"/>
          <a:stretch/>
        </p:blipFill>
        <p:spPr>
          <a:xfrm>
            <a:off x="2402000" y="1379750"/>
            <a:ext cx="1606700" cy="3305925"/>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43"/>
          <p:cNvSpPr/>
          <p:nvPr/>
        </p:nvSpPr>
        <p:spPr>
          <a:xfrm>
            <a:off x="4888587" y="3534713"/>
            <a:ext cx="3555600" cy="702000"/>
          </a:xfrm>
          <a:prstGeom prst="roundRect">
            <a:avLst>
              <a:gd name="adj" fmla="val 16667"/>
            </a:avLst>
          </a:prstGeom>
          <a:noFill/>
          <a:ln>
            <a:noFill/>
          </a:ln>
        </p:spPr>
        <p:txBody>
          <a:bodyPr spcFirstLastPara="1" wrap="square" lIns="91425" tIns="91425" rIns="91425" bIns="91425" anchor="t" anchorCtr="0">
            <a:noAutofit/>
          </a:bodyPr>
          <a:lstStyle/>
          <a:p>
            <a:pPr marL="0" marR="0" lvl="0" indent="0" algn="l" rtl="0">
              <a:lnSpc>
                <a:spcPct val="115000"/>
              </a:lnSpc>
              <a:spcBef>
                <a:spcPts val="1000"/>
              </a:spcBef>
              <a:spcAft>
                <a:spcPts val="1000"/>
              </a:spcAft>
              <a:buNone/>
            </a:pPr>
            <a:endParaRPr sz="1200">
              <a:solidFill>
                <a:srgbClr val="434343"/>
              </a:solidFill>
              <a:latin typeface="Roboto"/>
              <a:ea typeface="Roboto"/>
              <a:cs typeface="Roboto"/>
              <a:sym typeface="Roboto"/>
            </a:endParaRPr>
          </a:p>
        </p:txBody>
      </p:sp>
      <p:sp>
        <p:nvSpPr>
          <p:cNvPr id="255" name="Google Shape;255;p43"/>
          <p:cNvSpPr/>
          <p:nvPr/>
        </p:nvSpPr>
        <p:spPr>
          <a:xfrm>
            <a:off x="4888596" y="2545188"/>
            <a:ext cx="3555600" cy="724800"/>
          </a:xfrm>
          <a:prstGeom prst="roundRect">
            <a:avLst>
              <a:gd name="adj" fmla="val 16667"/>
            </a:avLst>
          </a:prstGeom>
          <a:noFill/>
          <a:ln w="19050" cap="flat" cmpd="sng">
            <a:solidFill>
              <a:srgbClr val="619AD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200">
              <a:solidFill>
                <a:srgbClr val="434343"/>
              </a:solidFill>
              <a:latin typeface="Roboto"/>
              <a:ea typeface="Roboto"/>
              <a:cs typeface="Roboto"/>
              <a:sym typeface="Roboto"/>
            </a:endParaRPr>
          </a:p>
        </p:txBody>
      </p:sp>
      <p:sp>
        <p:nvSpPr>
          <p:cNvPr id="256" name="Google Shape;256;p43"/>
          <p:cNvSpPr/>
          <p:nvPr/>
        </p:nvSpPr>
        <p:spPr>
          <a:xfrm>
            <a:off x="4888596" y="1570025"/>
            <a:ext cx="3555600" cy="724800"/>
          </a:xfrm>
          <a:prstGeom prst="roundRect">
            <a:avLst>
              <a:gd name="adj" fmla="val 16667"/>
            </a:avLst>
          </a:prstGeom>
          <a:noFill/>
          <a:ln w="19050" cap="flat" cmpd="sng">
            <a:solidFill>
              <a:srgbClr val="619AD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43"/>
          <p:cNvSpPr/>
          <p:nvPr/>
        </p:nvSpPr>
        <p:spPr>
          <a:xfrm>
            <a:off x="933525" y="3522758"/>
            <a:ext cx="3378900" cy="724800"/>
          </a:xfrm>
          <a:prstGeom prst="roundRect">
            <a:avLst>
              <a:gd name="adj" fmla="val 16667"/>
            </a:avLst>
          </a:prstGeom>
          <a:noFill/>
          <a:ln w="19050" cap="flat" cmpd="sng">
            <a:solidFill>
              <a:srgbClr val="619AD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43"/>
          <p:cNvSpPr/>
          <p:nvPr/>
        </p:nvSpPr>
        <p:spPr>
          <a:xfrm>
            <a:off x="933476" y="2541444"/>
            <a:ext cx="3378900" cy="712800"/>
          </a:xfrm>
          <a:prstGeom prst="roundRect">
            <a:avLst>
              <a:gd name="adj" fmla="val 16667"/>
            </a:avLst>
          </a:prstGeom>
          <a:noFill/>
          <a:ln w="19050" cap="flat" cmpd="sng">
            <a:solidFill>
              <a:srgbClr val="619AD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43"/>
          <p:cNvSpPr/>
          <p:nvPr/>
        </p:nvSpPr>
        <p:spPr>
          <a:xfrm>
            <a:off x="933476" y="1576126"/>
            <a:ext cx="3378900" cy="712800"/>
          </a:xfrm>
          <a:prstGeom prst="roundRect">
            <a:avLst>
              <a:gd name="adj" fmla="val 16667"/>
            </a:avLst>
          </a:prstGeom>
          <a:noFill/>
          <a:ln w="19050" cap="flat" cmpd="sng">
            <a:solidFill>
              <a:srgbClr val="619AD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43"/>
          <p:cNvSpPr/>
          <p:nvPr/>
        </p:nvSpPr>
        <p:spPr>
          <a:xfrm>
            <a:off x="4683807" y="1576137"/>
            <a:ext cx="712800" cy="712800"/>
          </a:xfrm>
          <a:prstGeom prst="ellipse">
            <a:avLst/>
          </a:prstGeom>
          <a:solidFill>
            <a:srgbClr val="619AD0"/>
          </a:solidFill>
          <a:ln w="9525" cap="flat" cmpd="sng">
            <a:solidFill>
              <a:srgbClr val="619AD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43"/>
          <p:cNvSpPr/>
          <p:nvPr/>
        </p:nvSpPr>
        <p:spPr>
          <a:xfrm>
            <a:off x="4683807" y="2551300"/>
            <a:ext cx="712800" cy="712800"/>
          </a:xfrm>
          <a:prstGeom prst="ellipse">
            <a:avLst/>
          </a:prstGeom>
          <a:solidFill>
            <a:srgbClr val="619AD0"/>
          </a:solidFill>
          <a:ln w="9525" cap="flat" cmpd="sng">
            <a:solidFill>
              <a:srgbClr val="619AD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43"/>
          <p:cNvSpPr/>
          <p:nvPr/>
        </p:nvSpPr>
        <p:spPr>
          <a:xfrm>
            <a:off x="4683807" y="3528862"/>
            <a:ext cx="712800" cy="712800"/>
          </a:xfrm>
          <a:prstGeom prst="ellipse">
            <a:avLst/>
          </a:prstGeom>
          <a:solidFill>
            <a:srgbClr val="619AD0"/>
          </a:solidFill>
          <a:ln w="9525" cap="flat" cmpd="sng">
            <a:solidFill>
              <a:srgbClr val="619AD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43"/>
          <p:cNvSpPr/>
          <p:nvPr/>
        </p:nvSpPr>
        <p:spPr>
          <a:xfrm>
            <a:off x="670074" y="1572297"/>
            <a:ext cx="712800" cy="712800"/>
          </a:xfrm>
          <a:prstGeom prst="ellipse">
            <a:avLst/>
          </a:prstGeom>
          <a:solidFill>
            <a:srgbClr val="619AD0"/>
          </a:solidFill>
          <a:ln w="9525" cap="flat" cmpd="sng">
            <a:solidFill>
              <a:srgbClr val="619AD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43"/>
          <p:cNvSpPr/>
          <p:nvPr/>
        </p:nvSpPr>
        <p:spPr>
          <a:xfrm>
            <a:off x="670074" y="2540016"/>
            <a:ext cx="712800" cy="712800"/>
          </a:xfrm>
          <a:prstGeom prst="ellipse">
            <a:avLst/>
          </a:prstGeom>
          <a:solidFill>
            <a:srgbClr val="619AD0"/>
          </a:solidFill>
          <a:ln w="9525" cap="flat" cmpd="sng">
            <a:solidFill>
              <a:srgbClr val="619AD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43"/>
          <p:cNvSpPr/>
          <p:nvPr/>
        </p:nvSpPr>
        <p:spPr>
          <a:xfrm>
            <a:off x="670074" y="3523743"/>
            <a:ext cx="712800" cy="712800"/>
          </a:xfrm>
          <a:prstGeom prst="ellipse">
            <a:avLst/>
          </a:prstGeom>
          <a:solidFill>
            <a:srgbClr val="619AD0"/>
          </a:solidFill>
          <a:ln w="9525" cap="flat" cmpd="sng">
            <a:solidFill>
              <a:srgbClr val="619AD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43"/>
          <p:cNvSpPr txBox="1"/>
          <p:nvPr/>
        </p:nvSpPr>
        <p:spPr>
          <a:xfrm>
            <a:off x="1383123" y="2626881"/>
            <a:ext cx="28353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200">
                <a:solidFill>
                  <a:srgbClr val="434343"/>
                </a:solidFill>
                <a:latin typeface="Roboto"/>
                <a:ea typeface="Roboto"/>
                <a:cs typeface="Roboto"/>
                <a:sym typeface="Roboto"/>
              </a:rPr>
              <a:t>Ver cuándo tu hijo/a estuvo </a:t>
            </a:r>
            <a:r>
              <a:rPr lang="es" sz="1200" b="1">
                <a:solidFill>
                  <a:srgbClr val="434343"/>
                </a:solidFill>
                <a:latin typeface="Roboto"/>
                <a:ea typeface="Roboto"/>
                <a:cs typeface="Roboto"/>
                <a:sym typeface="Roboto"/>
              </a:rPr>
              <a:t>ausente </a:t>
            </a:r>
            <a:endParaRPr sz="1200" b="1">
              <a:solidFill>
                <a:srgbClr val="434343"/>
              </a:solidFill>
              <a:latin typeface="Roboto"/>
              <a:ea typeface="Roboto"/>
              <a:cs typeface="Roboto"/>
              <a:sym typeface="Roboto"/>
            </a:endParaRPr>
          </a:p>
          <a:p>
            <a:pPr marL="0" lvl="0" indent="0" algn="l" rtl="0">
              <a:spcBef>
                <a:spcPts val="0"/>
              </a:spcBef>
              <a:spcAft>
                <a:spcPts val="0"/>
              </a:spcAft>
              <a:buNone/>
            </a:pPr>
            <a:r>
              <a:rPr lang="es" sz="1200">
                <a:solidFill>
                  <a:srgbClr val="434343"/>
                </a:solidFill>
                <a:latin typeface="Roboto"/>
                <a:ea typeface="Roboto"/>
                <a:cs typeface="Roboto"/>
                <a:sym typeface="Roboto"/>
              </a:rPr>
              <a:t>en la escuela y en qué turno</a:t>
            </a:r>
            <a:endParaRPr sz="1200">
              <a:solidFill>
                <a:srgbClr val="434343"/>
              </a:solidFill>
              <a:latin typeface="Roboto"/>
              <a:ea typeface="Roboto"/>
              <a:cs typeface="Roboto"/>
              <a:sym typeface="Roboto"/>
            </a:endParaRPr>
          </a:p>
        </p:txBody>
      </p:sp>
      <p:sp>
        <p:nvSpPr>
          <p:cNvPr id="267" name="Google Shape;267;p43"/>
          <p:cNvSpPr txBox="1"/>
          <p:nvPr/>
        </p:nvSpPr>
        <p:spPr>
          <a:xfrm>
            <a:off x="5498198" y="1665000"/>
            <a:ext cx="27576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s" sz="1200">
                <a:solidFill>
                  <a:srgbClr val="434343"/>
                </a:solidFill>
                <a:latin typeface="Roboto"/>
                <a:ea typeface="Roboto"/>
                <a:cs typeface="Roboto"/>
                <a:sym typeface="Roboto"/>
              </a:rPr>
              <a:t>Descargar la </a:t>
            </a:r>
            <a:r>
              <a:rPr lang="es" sz="1200" b="1">
                <a:solidFill>
                  <a:srgbClr val="434343"/>
                </a:solidFill>
                <a:latin typeface="Roboto"/>
                <a:ea typeface="Roboto"/>
                <a:cs typeface="Roboto"/>
                <a:sym typeface="Roboto"/>
              </a:rPr>
              <a:t>constancia </a:t>
            </a:r>
            <a:endParaRPr sz="1200" b="1">
              <a:solidFill>
                <a:srgbClr val="434343"/>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s" sz="1200">
                <a:solidFill>
                  <a:srgbClr val="434343"/>
                </a:solidFill>
                <a:latin typeface="Roboto"/>
                <a:ea typeface="Roboto"/>
                <a:cs typeface="Roboto"/>
                <a:sym typeface="Roboto"/>
              </a:rPr>
              <a:t>de </a:t>
            </a:r>
            <a:r>
              <a:rPr lang="es" sz="1200" b="1">
                <a:solidFill>
                  <a:srgbClr val="434343"/>
                </a:solidFill>
                <a:latin typeface="Roboto"/>
                <a:ea typeface="Roboto"/>
                <a:cs typeface="Roboto"/>
                <a:sym typeface="Roboto"/>
              </a:rPr>
              <a:t>alumno regular</a:t>
            </a:r>
            <a:endParaRPr sz="1200" b="1">
              <a:solidFill>
                <a:srgbClr val="434343"/>
              </a:solidFill>
              <a:latin typeface="Roboto"/>
              <a:ea typeface="Roboto"/>
              <a:cs typeface="Roboto"/>
              <a:sym typeface="Roboto"/>
            </a:endParaRPr>
          </a:p>
        </p:txBody>
      </p:sp>
      <p:sp>
        <p:nvSpPr>
          <p:cNvPr id="268" name="Google Shape;268;p43"/>
          <p:cNvSpPr txBox="1"/>
          <p:nvPr/>
        </p:nvSpPr>
        <p:spPr>
          <a:xfrm>
            <a:off x="5499973" y="2668411"/>
            <a:ext cx="26376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200" b="1">
                <a:solidFill>
                  <a:srgbClr val="434343"/>
                </a:solidFill>
                <a:latin typeface="Roboto"/>
                <a:ea typeface="Roboto"/>
                <a:cs typeface="Roboto"/>
                <a:sym typeface="Roboto"/>
              </a:rPr>
              <a:t>Eliminar </a:t>
            </a:r>
            <a:r>
              <a:rPr lang="es" sz="1200">
                <a:solidFill>
                  <a:srgbClr val="434343"/>
                </a:solidFill>
                <a:latin typeface="Roboto"/>
                <a:ea typeface="Roboto"/>
                <a:cs typeface="Roboto"/>
                <a:sym typeface="Roboto"/>
              </a:rPr>
              <a:t>a un/a estudiante </a:t>
            </a:r>
            <a:endParaRPr sz="1200">
              <a:solidFill>
                <a:srgbClr val="434343"/>
              </a:solidFill>
              <a:latin typeface="Roboto"/>
              <a:ea typeface="Roboto"/>
              <a:cs typeface="Roboto"/>
              <a:sym typeface="Roboto"/>
            </a:endParaRPr>
          </a:p>
          <a:p>
            <a:pPr marL="0" lvl="0" indent="0" algn="l" rtl="0">
              <a:spcBef>
                <a:spcPts val="0"/>
              </a:spcBef>
              <a:spcAft>
                <a:spcPts val="0"/>
              </a:spcAft>
              <a:buNone/>
            </a:pPr>
            <a:r>
              <a:rPr lang="es" sz="1200">
                <a:solidFill>
                  <a:srgbClr val="434343"/>
                </a:solidFill>
                <a:latin typeface="Roboto"/>
                <a:ea typeface="Roboto"/>
                <a:cs typeface="Roboto"/>
                <a:sym typeface="Roboto"/>
              </a:rPr>
              <a:t>que ya vinculé</a:t>
            </a:r>
            <a:endParaRPr sz="1200">
              <a:solidFill>
                <a:srgbClr val="434343"/>
              </a:solidFill>
              <a:latin typeface="Roboto"/>
              <a:ea typeface="Roboto"/>
              <a:cs typeface="Roboto"/>
              <a:sym typeface="Roboto"/>
            </a:endParaRPr>
          </a:p>
        </p:txBody>
      </p:sp>
      <p:sp>
        <p:nvSpPr>
          <p:cNvPr id="269" name="Google Shape;269;p43"/>
          <p:cNvSpPr txBox="1"/>
          <p:nvPr/>
        </p:nvSpPr>
        <p:spPr>
          <a:xfrm>
            <a:off x="1438478" y="1781379"/>
            <a:ext cx="27246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200">
                <a:solidFill>
                  <a:srgbClr val="434343"/>
                </a:solidFill>
                <a:latin typeface="Roboto"/>
                <a:ea typeface="Roboto"/>
                <a:cs typeface="Roboto"/>
                <a:sym typeface="Roboto"/>
              </a:rPr>
              <a:t>Acceder a informes y boletines</a:t>
            </a:r>
            <a:endParaRPr sz="1200">
              <a:solidFill>
                <a:srgbClr val="434343"/>
              </a:solidFill>
              <a:latin typeface="Roboto"/>
              <a:ea typeface="Roboto"/>
              <a:cs typeface="Roboto"/>
              <a:sym typeface="Roboto"/>
            </a:endParaRPr>
          </a:p>
        </p:txBody>
      </p:sp>
      <p:sp>
        <p:nvSpPr>
          <p:cNvPr id="270" name="Google Shape;270;p43"/>
          <p:cNvSpPr txBox="1"/>
          <p:nvPr/>
        </p:nvSpPr>
        <p:spPr>
          <a:xfrm>
            <a:off x="5429656" y="3596089"/>
            <a:ext cx="3014400" cy="5817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1000"/>
              </a:spcBef>
              <a:spcAft>
                <a:spcPts val="1000"/>
              </a:spcAft>
              <a:buNone/>
            </a:pPr>
            <a:r>
              <a:rPr lang="es" sz="1200">
                <a:solidFill>
                  <a:srgbClr val="434343"/>
                </a:solidFill>
                <a:latin typeface="Roboto"/>
                <a:ea typeface="Roboto"/>
                <a:cs typeface="Roboto"/>
                <a:sym typeface="Roboto"/>
              </a:rPr>
              <a:t>Consultar estado de asignación de vacantes y becas</a:t>
            </a:r>
            <a:endParaRPr sz="1200">
              <a:solidFill>
                <a:srgbClr val="434343"/>
              </a:solidFill>
              <a:latin typeface="Roboto"/>
              <a:ea typeface="Roboto"/>
              <a:cs typeface="Roboto"/>
              <a:sym typeface="Roboto"/>
            </a:endParaRPr>
          </a:p>
        </p:txBody>
      </p:sp>
      <p:sp>
        <p:nvSpPr>
          <p:cNvPr id="271" name="Google Shape;271;p43"/>
          <p:cNvSpPr txBox="1"/>
          <p:nvPr/>
        </p:nvSpPr>
        <p:spPr>
          <a:xfrm>
            <a:off x="1438478" y="3645031"/>
            <a:ext cx="2835300" cy="581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000"/>
              </a:spcBef>
              <a:spcAft>
                <a:spcPts val="1000"/>
              </a:spcAft>
              <a:buNone/>
            </a:pPr>
            <a:r>
              <a:rPr lang="es" sz="1200">
                <a:solidFill>
                  <a:srgbClr val="434343"/>
                </a:solidFill>
                <a:latin typeface="Roboto"/>
                <a:ea typeface="Roboto"/>
                <a:cs typeface="Roboto"/>
                <a:sym typeface="Roboto"/>
              </a:rPr>
              <a:t>Enterarte de las fechas más importantes de la agenda educativa</a:t>
            </a:r>
            <a:endParaRPr sz="1200">
              <a:solidFill>
                <a:srgbClr val="434343"/>
              </a:solidFill>
              <a:latin typeface="Roboto"/>
              <a:ea typeface="Roboto"/>
              <a:cs typeface="Roboto"/>
              <a:sym typeface="Roboto"/>
            </a:endParaRPr>
          </a:p>
        </p:txBody>
      </p:sp>
      <p:sp>
        <p:nvSpPr>
          <p:cNvPr id="272" name="Google Shape;272;p43"/>
          <p:cNvSpPr txBox="1"/>
          <p:nvPr/>
        </p:nvSpPr>
        <p:spPr>
          <a:xfrm>
            <a:off x="771525" y="552900"/>
            <a:ext cx="7877100" cy="3057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s" sz="2500">
                <a:solidFill>
                  <a:srgbClr val="619AD0"/>
                </a:solidFill>
                <a:latin typeface="Roboto Light"/>
                <a:ea typeface="Roboto Light"/>
                <a:cs typeface="Roboto Light"/>
                <a:sym typeface="Roboto Light"/>
              </a:rPr>
              <a:t>¿Qué puedo hacer en la aplicación?</a:t>
            </a:r>
            <a:endParaRPr sz="2500">
              <a:solidFill>
                <a:srgbClr val="619AD0"/>
              </a:solidFill>
              <a:latin typeface="Roboto Light"/>
              <a:ea typeface="Roboto Light"/>
              <a:cs typeface="Roboto Light"/>
              <a:sym typeface="Roboto Light"/>
            </a:endParaRPr>
          </a:p>
        </p:txBody>
      </p:sp>
      <p:pic>
        <p:nvPicPr>
          <p:cNvPr id="273" name="Google Shape;273;p43"/>
          <p:cNvPicPr preferRelativeResize="0"/>
          <p:nvPr/>
        </p:nvPicPr>
        <p:blipFill>
          <a:blip r:embed="rId3">
            <a:alphaModFix/>
          </a:blip>
          <a:stretch>
            <a:fillRect/>
          </a:stretch>
        </p:blipFill>
        <p:spPr>
          <a:xfrm>
            <a:off x="744371" y="1671715"/>
            <a:ext cx="564328" cy="564328"/>
          </a:xfrm>
          <a:prstGeom prst="rect">
            <a:avLst/>
          </a:prstGeom>
          <a:noFill/>
          <a:ln>
            <a:noFill/>
          </a:ln>
        </p:spPr>
      </p:pic>
      <p:pic>
        <p:nvPicPr>
          <p:cNvPr id="274" name="Google Shape;274;p43"/>
          <p:cNvPicPr preferRelativeResize="0"/>
          <p:nvPr/>
        </p:nvPicPr>
        <p:blipFill>
          <a:blip r:embed="rId3">
            <a:alphaModFix/>
          </a:blip>
          <a:stretch>
            <a:fillRect/>
          </a:stretch>
        </p:blipFill>
        <p:spPr>
          <a:xfrm>
            <a:off x="744371" y="2613825"/>
            <a:ext cx="564328" cy="564328"/>
          </a:xfrm>
          <a:prstGeom prst="rect">
            <a:avLst/>
          </a:prstGeom>
          <a:noFill/>
          <a:ln>
            <a:noFill/>
          </a:ln>
        </p:spPr>
      </p:pic>
      <p:pic>
        <p:nvPicPr>
          <p:cNvPr id="275" name="Google Shape;275;p43"/>
          <p:cNvPicPr preferRelativeResize="0"/>
          <p:nvPr/>
        </p:nvPicPr>
        <p:blipFill>
          <a:blip r:embed="rId3">
            <a:alphaModFix/>
          </a:blip>
          <a:stretch>
            <a:fillRect/>
          </a:stretch>
        </p:blipFill>
        <p:spPr>
          <a:xfrm>
            <a:off x="744371" y="3635175"/>
            <a:ext cx="564328" cy="564328"/>
          </a:xfrm>
          <a:prstGeom prst="rect">
            <a:avLst/>
          </a:prstGeom>
          <a:noFill/>
          <a:ln>
            <a:noFill/>
          </a:ln>
        </p:spPr>
      </p:pic>
      <p:pic>
        <p:nvPicPr>
          <p:cNvPr id="276" name="Google Shape;276;p43"/>
          <p:cNvPicPr preferRelativeResize="0"/>
          <p:nvPr/>
        </p:nvPicPr>
        <p:blipFill>
          <a:blip r:embed="rId4">
            <a:alphaModFix/>
          </a:blip>
          <a:stretch>
            <a:fillRect/>
          </a:stretch>
        </p:blipFill>
        <p:spPr>
          <a:xfrm>
            <a:off x="0" y="542475"/>
            <a:ext cx="360875" cy="305702"/>
          </a:xfrm>
          <a:prstGeom prst="rect">
            <a:avLst/>
          </a:prstGeom>
          <a:noFill/>
          <a:ln>
            <a:noFill/>
          </a:ln>
        </p:spPr>
      </p:pic>
      <p:sp>
        <p:nvSpPr>
          <p:cNvPr id="277" name="Google Shape;277;p43"/>
          <p:cNvSpPr/>
          <p:nvPr/>
        </p:nvSpPr>
        <p:spPr>
          <a:xfrm>
            <a:off x="4950996" y="3518550"/>
            <a:ext cx="3555600" cy="724800"/>
          </a:xfrm>
          <a:prstGeom prst="roundRect">
            <a:avLst>
              <a:gd name="adj" fmla="val 16667"/>
            </a:avLst>
          </a:prstGeom>
          <a:noFill/>
          <a:ln w="19050" cap="flat" cmpd="sng">
            <a:solidFill>
              <a:srgbClr val="619AD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43"/>
          <p:cNvSpPr/>
          <p:nvPr/>
        </p:nvSpPr>
        <p:spPr>
          <a:xfrm>
            <a:off x="2831196" y="4389425"/>
            <a:ext cx="3555600" cy="724800"/>
          </a:xfrm>
          <a:prstGeom prst="roundRect">
            <a:avLst>
              <a:gd name="adj" fmla="val 16667"/>
            </a:avLst>
          </a:prstGeom>
          <a:noFill/>
          <a:ln w="19050" cap="flat" cmpd="sng">
            <a:solidFill>
              <a:srgbClr val="619AD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200">
              <a:solidFill>
                <a:srgbClr val="434343"/>
              </a:solidFill>
              <a:latin typeface="Roboto"/>
              <a:ea typeface="Roboto"/>
              <a:cs typeface="Roboto"/>
              <a:sym typeface="Roboto"/>
            </a:endParaRPr>
          </a:p>
        </p:txBody>
      </p:sp>
      <p:sp>
        <p:nvSpPr>
          <p:cNvPr id="279" name="Google Shape;279;p43"/>
          <p:cNvSpPr/>
          <p:nvPr/>
        </p:nvSpPr>
        <p:spPr>
          <a:xfrm>
            <a:off x="2626407" y="4395537"/>
            <a:ext cx="712800" cy="712800"/>
          </a:xfrm>
          <a:prstGeom prst="ellipse">
            <a:avLst/>
          </a:prstGeom>
          <a:solidFill>
            <a:srgbClr val="619AD0"/>
          </a:solidFill>
          <a:ln w="9525" cap="flat" cmpd="sng">
            <a:solidFill>
              <a:srgbClr val="619AD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43"/>
          <p:cNvSpPr txBox="1"/>
          <p:nvPr/>
        </p:nvSpPr>
        <p:spPr>
          <a:xfrm>
            <a:off x="3372253" y="4394391"/>
            <a:ext cx="2724600" cy="11349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000"/>
              </a:spcBef>
              <a:spcAft>
                <a:spcPts val="0"/>
              </a:spcAft>
              <a:buNone/>
            </a:pPr>
            <a:r>
              <a:rPr lang="es" sz="1200">
                <a:solidFill>
                  <a:srgbClr val="434343"/>
                </a:solidFill>
                <a:latin typeface="Roboto"/>
                <a:ea typeface="Roboto"/>
                <a:cs typeface="Roboto"/>
                <a:sym typeface="Roboto"/>
              </a:rPr>
              <a:t>Recibir comunicaciones de la escuela y novedades del Ministerio de Educación</a:t>
            </a:r>
            <a:endParaRPr sz="1200">
              <a:solidFill>
                <a:srgbClr val="434343"/>
              </a:solidFill>
              <a:latin typeface="Roboto"/>
              <a:ea typeface="Roboto"/>
              <a:cs typeface="Roboto"/>
              <a:sym typeface="Roboto"/>
            </a:endParaRPr>
          </a:p>
          <a:p>
            <a:pPr marL="0" lvl="0" indent="0" algn="l" rtl="0">
              <a:spcBef>
                <a:spcPts val="1000"/>
              </a:spcBef>
              <a:spcAft>
                <a:spcPts val="0"/>
              </a:spcAft>
              <a:buNone/>
            </a:pPr>
            <a:endParaRPr sz="1200">
              <a:solidFill>
                <a:srgbClr val="434343"/>
              </a:solidFill>
              <a:latin typeface="Roboto"/>
              <a:ea typeface="Roboto"/>
              <a:cs typeface="Roboto"/>
              <a:sym typeface="Roboto"/>
            </a:endParaRPr>
          </a:p>
        </p:txBody>
      </p:sp>
      <p:pic>
        <p:nvPicPr>
          <p:cNvPr id="281" name="Google Shape;281;p43"/>
          <p:cNvPicPr preferRelativeResize="0"/>
          <p:nvPr/>
        </p:nvPicPr>
        <p:blipFill>
          <a:blip r:embed="rId3">
            <a:alphaModFix/>
          </a:blip>
          <a:stretch>
            <a:fillRect/>
          </a:stretch>
        </p:blipFill>
        <p:spPr>
          <a:xfrm>
            <a:off x="4758033" y="1646528"/>
            <a:ext cx="564328" cy="564328"/>
          </a:xfrm>
          <a:prstGeom prst="rect">
            <a:avLst/>
          </a:prstGeom>
          <a:noFill/>
          <a:ln>
            <a:noFill/>
          </a:ln>
        </p:spPr>
      </p:pic>
      <p:pic>
        <p:nvPicPr>
          <p:cNvPr id="282" name="Google Shape;282;p43"/>
          <p:cNvPicPr preferRelativeResize="0"/>
          <p:nvPr/>
        </p:nvPicPr>
        <p:blipFill>
          <a:blip r:embed="rId3">
            <a:alphaModFix/>
          </a:blip>
          <a:stretch>
            <a:fillRect/>
          </a:stretch>
        </p:blipFill>
        <p:spPr>
          <a:xfrm>
            <a:off x="4758033" y="2621565"/>
            <a:ext cx="564328" cy="564328"/>
          </a:xfrm>
          <a:prstGeom prst="rect">
            <a:avLst/>
          </a:prstGeom>
          <a:noFill/>
          <a:ln>
            <a:noFill/>
          </a:ln>
        </p:spPr>
      </p:pic>
      <p:pic>
        <p:nvPicPr>
          <p:cNvPr id="283" name="Google Shape;283;p43"/>
          <p:cNvPicPr preferRelativeResize="0"/>
          <p:nvPr/>
        </p:nvPicPr>
        <p:blipFill>
          <a:blip r:embed="rId3">
            <a:alphaModFix/>
          </a:blip>
          <a:stretch>
            <a:fillRect/>
          </a:stretch>
        </p:blipFill>
        <p:spPr>
          <a:xfrm>
            <a:off x="2700633" y="4516050"/>
            <a:ext cx="564328" cy="564328"/>
          </a:xfrm>
          <a:prstGeom prst="rect">
            <a:avLst/>
          </a:prstGeom>
          <a:noFill/>
          <a:ln>
            <a:noFill/>
          </a:ln>
        </p:spPr>
      </p:pic>
      <p:pic>
        <p:nvPicPr>
          <p:cNvPr id="284" name="Google Shape;284;p43"/>
          <p:cNvPicPr preferRelativeResize="0"/>
          <p:nvPr/>
        </p:nvPicPr>
        <p:blipFill>
          <a:blip r:embed="rId3">
            <a:alphaModFix/>
          </a:blip>
          <a:stretch>
            <a:fillRect/>
          </a:stretch>
        </p:blipFill>
        <p:spPr>
          <a:xfrm>
            <a:off x="4758033" y="3653712"/>
            <a:ext cx="564328" cy="564328"/>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44"/>
          <p:cNvSpPr/>
          <p:nvPr/>
        </p:nvSpPr>
        <p:spPr>
          <a:xfrm>
            <a:off x="2373987" y="3534713"/>
            <a:ext cx="3555600" cy="702000"/>
          </a:xfrm>
          <a:prstGeom prst="roundRect">
            <a:avLst>
              <a:gd name="adj" fmla="val 16667"/>
            </a:avLst>
          </a:prstGeom>
          <a:noFill/>
          <a:ln w="19050" cap="flat" cmpd="sng">
            <a:solidFill>
              <a:srgbClr val="619AD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100"/>
              <a:buFont typeface="Arial"/>
              <a:buNone/>
            </a:pPr>
            <a:endParaRPr sz="1200">
              <a:solidFill>
                <a:srgbClr val="434343"/>
              </a:solidFill>
              <a:latin typeface="Roboto"/>
              <a:ea typeface="Roboto"/>
              <a:cs typeface="Roboto"/>
              <a:sym typeface="Roboto"/>
            </a:endParaRPr>
          </a:p>
        </p:txBody>
      </p:sp>
      <p:sp>
        <p:nvSpPr>
          <p:cNvPr id="290" name="Google Shape;290;p44"/>
          <p:cNvSpPr/>
          <p:nvPr/>
        </p:nvSpPr>
        <p:spPr>
          <a:xfrm>
            <a:off x="2373996" y="2545188"/>
            <a:ext cx="3555600" cy="724800"/>
          </a:xfrm>
          <a:prstGeom prst="roundRect">
            <a:avLst>
              <a:gd name="adj" fmla="val 16667"/>
            </a:avLst>
          </a:prstGeom>
          <a:noFill/>
          <a:ln w="19050" cap="flat" cmpd="sng">
            <a:solidFill>
              <a:srgbClr val="619AD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44"/>
          <p:cNvSpPr/>
          <p:nvPr/>
        </p:nvSpPr>
        <p:spPr>
          <a:xfrm>
            <a:off x="2373996" y="1570025"/>
            <a:ext cx="3555600" cy="724800"/>
          </a:xfrm>
          <a:prstGeom prst="roundRect">
            <a:avLst>
              <a:gd name="adj" fmla="val 16667"/>
            </a:avLst>
          </a:prstGeom>
          <a:noFill/>
          <a:ln w="19050" cap="flat" cmpd="sng">
            <a:solidFill>
              <a:srgbClr val="619AD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44"/>
          <p:cNvSpPr/>
          <p:nvPr/>
        </p:nvSpPr>
        <p:spPr>
          <a:xfrm>
            <a:off x="2169207" y="1576137"/>
            <a:ext cx="712800" cy="712800"/>
          </a:xfrm>
          <a:prstGeom prst="ellipse">
            <a:avLst/>
          </a:prstGeom>
          <a:solidFill>
            <a:srgbClr val="619AD0"/>
          </a:solidFill>
          <a:ln w="9525" cap="flat" cmpd="sng">
            <a:solidFill>
              <a:srgbClr val="619AD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44"/>
          <p:cNvSpPr/>
          <p:nvPr/>
        </p:nvSpPr>
        <p:spPr>
          <a:xfrm>
            <a:off x="2169207" y="2551300"/>
            <a:ext cx="712800" cy="712800"/>
          </a:xfrm>
          <a:prstGeom prst="ellipse">
            <a:avLst/>
          </a:prstGeom>
          <a:solidFill>
            <a:srgbClr val="619AD0"/>
          </a:solidFill>
          <a:ln w="9525" cap="flat" cmpd="sng">
            <a:solidFill>
              <a:srgbClr val="619AD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44"/>
          <p:cNvSpPr/>
          <p:nvPr/>
        </p:nvSpPr>
        <p:spPr>
          <a:xfrm>
            <a:off x="2169207" y="3528862"/>
            <a:ext cx="712800" cy="712800"/>
          </a:xfrm>
          <a:prstGeom prst="ellipse">
            <a:avLst/>
          </a:prstGeom>
          <a:solidFill>
            <a:srgbClr val="619AD0"/>
          </a:solidFill>
          <a:ln w="9525" cap="flat" cmpd="sng">
            <a:solidFill>
              <a:srgbClr val="619AD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44"/>
          <p:cNvSpPr txBox="1"/>
          <p:nvPr/>
        </p:nvSpPr>
        <p:spPr>
          <a:xfrm>
            <a:off x="2915053" y="1651191"/>
            <a:ext cx="27246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200">
                <a:solidFill>
                  <a:srgbClr val="434343"/>
                </a:solidFill>
                <a:latin typeface="Roboto"/>
                <a:ea typeface="Roboto"/>
                <a:cs typeface="Roboto"/>
                <a:sym typeface="Roboto"/>
              </a:rPr>
              <a:t>No puede </a:t>
            </a:r>
            <a:r>
              <a:rPr lang="es" sz="1200" b="1">
                <a:solidFill>
                  <a:srgbClr val="434343"/>
                </a:solidFill>
                <a:latin typeface="Roboto"/>
                <a:ea typeface="Roboto"/>
                <a:cs typeface="Roboto"/>
                <a:sym typeface="Roboto"/>
              </a:rPr>
              <a:t>comunicarse con la escuela</a:t>
            </a:r>
            <a:r>
              <a:rPr lang="es" sz="1200">
                <a:solidFill>
                  <a:srgbClr val="434343"/>
                </a:solidFill>
                <a:latin typeface="Roboto"/>
                <a:ea typeface="Roboto"/>
                <a:cs typeface="Roboto"/>
                <a:sym typeface="Roboto"/>
              </a:rPr>
              <a:t> por ese medio</a:t>
            </a:r>
            <a:endParaRPr sz="1200">
              <a:solidFill>
                <a:srgbClr val="434343"/>
              </a:solidFill>
              <a:latin typeface="Roboto"/>
              <a:ea typeface="Roboto"/>
              <a:cs typeface="Roboto"/>
              <a:sym typeface="Roboto"/>
            </a:endParaRPr>
          </a:p>
        </p:txBody>
      </p:sp>
      <p:sp>
        <p:nvSpPr>
          <p:cNvPr id="296" name="Google Shape;296;p44"/>
          <p:cNvSpPr txBox="1"/>
          <p:nvPr/>
        </p:nvSpPr>
        <p:spPr>
          <a:xfrm>
            <a:off x="2915056" y="3596089"/>
            <a:ext cx="3014400" cy="922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000"/>
              </a:spcBef>
              <a:spcAft>
                <a:spcPts val="0"/>
              </a:spcAft>
              <a:buNone/>
            </a:pPr>
            <a:r>
              <a:rPr lang="es" sz="1200">
                <a:solidFill>
                  <a:srgbClr val="434343"/>
                </a:solidFill>
                <a:latin typeface="Roboto"/>
                <a:ea typeface="Roboto"/>
                <a:cs typeface="Roboto"/>
                <a:sym typeface="Roboto"/>
              </a:rPr>
              <a:t>No se  puede </a:t>
            </a:r>
            <a:r>
              <a:rPr lang="es" sz="1200" b="1">
                <a:solidFill>
                  <a:srgbClr val="434343"/>
                </a:solidFill>
                <a:latin typeface="Roboto"/>
                <a:ea typeface="Roboto"/>
                <a:cs typeface="Roboto"/>
                <a:sym typeface="Roboto"/>
              </a:rPr>
              <a:t>modificar datos</a:t>
            </a:r>
            <a:r>
              <a:rPr lang="es" sz="1200">
                <a:solidFill>
                  <a:srgbClr val="434343"/>
                </a:solidFill>
                <a:latin typeface="Roboto"/>
                <a:ea typeface="Roboto"/>
                <a:cs typeface="Roboto"/>
                <a:sym typeface="Roboto"/>
              </a:rPr>
              <a:t> del estudiante</a:t>
            </a:r>
            <a:endParaRPr sz="1200">
              <a:solidFill>
                <a:srgbClr val="434343"/>
              </a:solidFill>
              <a:latin typeface="Roboto"/>
              <a:ea typeface="Roboto"/>
              <a:cs typeface="Roboto"/>
              <a:sym typeface="Roboto"/>
            </a:endParaRPr>
          </a:p>
          <a:p>
            <a:pPr marL="0" marR="0" lvl="0" indent="0" algn="l" rtl="0">
              <a:lnSpc>
                <a:spcPct val="100000"/>
              </a:lnSpc>
              <a:spcBef>
                <a:spcPts val="1000"/>
              </a:spcBef>
              <a:spcAft>
                <a:spcPts val="0"/>
              </a:spcAft>
              <a:buClr>
                <a:schemeClr val="dk1"/>
              </a:buClr>
              <a:buSzPts val="1100"/>
              <a:buFont typeface="Arial"/>
              <a:buNone/>
            </a:pPr>
            <a:endParaRPr sz="1200">
              <a:solidFill>
                <a:srgbClr val="434343"/>
              </a:solidFill>
              <a:latin typeface="Roboto"/>
              <a:ea typeface="Roboto"/>
              <a:cs typeface="Roboto"/>
              <a:sym typeface="Roboto"/>
            </a:endParaRPr>
          </a:p>
        </p:txBody>
      </p:sp>
      <p:sp>
        <p:nvSpPr>
          <p:cNvPr id="297" name="Google Shape;297;p44"/>
          <p:cNvSpPr txBox="1"/>
          <p:nvPr/>
        </p:nvSpPr>
        <p:spPr>
          <a:xfrm>
            <a:off x="2915053" y="2576018"/>
            <a:ext cx="28353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s" sz="1200" b="1">
                <a:solidFill>
                  <a:srgbClr val="434343"/>
                </a:solidFill>
                <a:latin typeface="Roboto"/>
                <a:ea typeface="Roboto"/>
                <a:cs typeface="Roboto"/>
                <a:sym typeface="Roboto"/>
              </a:rPr>
              <a:t>No tiene validez legal,</a:t>
            </a:r>
            <a:r>
              <a:rPr lang="es" sz="1200">
                <a:solidFill>
                  <a:srgbClr val="434343"/>
                </a:solidFill>
                <a:latin typeface="Roboto"/>
                <a:ea typeface="Roboto"/>
                <a:cs typeface="Roboto"/>
                <a:sym typeface="Roboto"/>
              </a:rPr>
              <a:t> la constancia de alumno regular </a:t>
            </a:r>
            <a:endParaRPr sz="1200">
              <a:solidFill>
                <a:srgbClr val="434343"/>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endParaRPr sz="1200">
              <a:solidFill>
                <a:srgbClr val="434343"/>
              </a:solidFill>
              <a:latin typeface="Roboto"/>
              <a:ea typeface="Roboto"/>
              <a:cs typeface="Roboto"/>
              <a:sym typeface="Roboto"/>
            </a:endParaRPr>
          </a:p>
        </p:txBody>
      </p:sp>
      <p:sp>
        <p:nvSpPr>
          <p:cNvPr id="298" name="Google Shape;298;p44"/>
          <p:cNvSpPr txBox="1"/>
          <p:nvPr/>
        </p:nvSpPr>
        <p:spPr>
          <a:xfrm>
            <a:off x="771525" y="552900"/>
            <a:ext cx="7877100" cy="3057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s" sz="2500">
                <a:solidFill>
                  <a:srgbClr val="619AD0"/>
                </a:solidFill>
                <a:latin typeface="Roboto Light"/>
                <a:ea typeface="Roboto Light"/>
                <a:cs typeface="Roboto Light"/>
                <a:sym typeface="Roboto Light"/>
              </a:rPr>
              <a:t>¿Qué no puedo hacer en la aplicación?</a:t>
            </a:r>
            <a:endParaRPr sz="2500">
              <a:solidFill>
                <a:srgbClr val="619AD0"/>
              </a:solidFill>
              <a:latin typeface="Roboto Light"/>
              <a:ea typeface="Roboto Light"/>
              <a:cs typeface="Roboto Light"/>
              <a:sym typeface="Roboto Light"/>
            </a:endParaRPr>
          </a:p>
        </p:txBody>
      </p:sp>
      <p:pic>
        <p:nvPicPr>
          <p:cNvPr id="299" name="Google Shape;299;p44"/>
          <p:cNvPicPr preferRelativeResize="0"/>
          <p:nvPr/>
        </p:nvPicPr>
        <p:blipFill>
          <a:blip r:embed="rId3">
            <a:alphaModFix/>
          </a:blip>
          <a:stretch>
            <a:fillRect/>
          </a:stretch>
        </p:blipFill>
        <p:spPr>
          <a:xfrm>
            <a:off x="2169215" y="1595562"/>
            <a:ext cx="712920" cy="712922"/>
          </a:xfrm>
          <a:prstGeom prst="rect">
            <a:avLst/>
          </a:prstGeom>
          <a:noFill/>
          <a:ln>
            <a:noFill/>
          </a:ln>
        </p:spPr>
      </p:pic>
      <p:pic>
        <p:nvPicPr>
          <p:cNvPr id="300" name="Google Shape;300;p44"/>
          <p:cNvPicPr preferRelativeResize="0"/>
          <p:nvPr/>
        </p:nvPicPr>
        <p:blipFill>
          <a:blip r:embed="rId3">
            <a:alphaModFix/>
          </a:blip>
          <a:stretch>
            <a:fillRect/>
          </a:stretch>
        </p:blipFill>
        <p:spPr>
          <a:xfrm>
            <a:off x="2169215" y="2541440"/>
            <a:ext cx="712920" cy="712922"/>
          </a:xfrm>
          <a:prstGeom prst="rect">
            <a:avLst/>
          </a:prstGeom>
          <a:noFill/>
          <a:ln>
            <a:noFill/>
          </a:ln>
        </p:spPr>
      </p:pic>
      <p:pic>
        <p:nvPicPr>
          <p:cNvPr id="301" name="Google Shape;301;p44"/>
          <p:cNvPicPr preferRelativeResize="0"/>
          <p:nvPr/>
        </p:nvPicPr>
        <p:blipFill>
          <a:blip r:embed="rId3">
            <a:alphaModFix/>
          </a:blip>
          <a:stretch>
            <a:fillRect/>
          </a:stretch>
        </p:blipFill>
        <p:spPr>
          <a:xfrm>
            <a:off x="2169215" y="3560878"/>
            <a:ext cx="712920" cy="712922"/>
          </a:xfrm>
          <a:prstGeom prst="rect">
            <a:avLst/>
          </a:prstGeom>
          <a:noFill/>
          <a:ln>
            <a:noFill/>
          </a:ln>
        </p:spPr>
      </p:pic>
      <p:pic>
        <p:nvPicPr>
          <p:cNvPr id="302" name="Google Shape;302;p44"/>
          <p:cNvPicPr preferRelativeResize="0"/>
          <p:nvPr/>
        </p:nvPicPr>
        <p:blipFill>
          <a:blip r:embed="rId4">
            <a:alphaModFix/>
          </a:blip>
          <a:stretch>
            <a:fillRect/>
          </a:stretch>
        </p:blipFill>
        <p:spPr>
          <a:xfrm>
            <a:off x="0" y="542475"/>
            <a:ext cx="360875" cy="30570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89"/>
        <p:cNvGrpSpPr/>
        <p:nvPr/>
      </p:nvGrpSpPr>
      <p:grpSpPr>
        <a:xfrm>
          <a:off x="0" y="0"/>
          <a:ext cx="0" cy="0"/>
          <a:chOff x="0" y="0"/>
          <a:chExt cx="0" cy="0"/>
        </a:xfrm>
      </p:grpSpPr>
      <p:sp>
        <p:nvSpPr>
          <p:cNvPr id="90" name="Google Shape;90;p27"/>
          <p:cNvSpPr txBox="1"/>
          <p:nvPr/>
        </p:nvSpPr>
        <p:spPr>
          <a:xfrm>
            <a:off x="771525" y="552900"/>
            <a:ext cx="6523200" cy="3057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s" sz="2500">
                <a:solidFill>
                  <a:srgbClr val="0672C6"/>
                </a:solidFill>
                <a:latin typeface="Roboto Light"/>
                <a:ea typeface="Roboto Light"/>
                <a:cs typeface="Roboto Light"/>
                <a:sym typeface="Roboto Light"/>
              </a:rPr>
              <a:t>miEscuela Familias</a:t>
            </a:r>
            <a:endParaRPr sz="2500">
              <a:solidFill>
                <a:srgbClr val="0672C6"/>
              </a:solidFill>
              <a:latin typeface="Roboto Light"/>
              <a:ea typeface="Roboto Light"/>
              <a:cs typeface="Roboto Light"/>
              <a:sym typeface="Roboto Light"/>
            </a:endParaRPr>
          </a:p>
        </p:txBody>
      </p:sp>
      <p:sp>
        <p:nvSpPr>
          <p:cNvPr id="91" name="Google Shape;91;p27"/>
          <p:cNvSpPr txBox="1"/>
          <p:nvPr/>
        </p:nvSpPr>
        <p:spPr>
          <a:xfrm>
            <a:off x="4207650" y="2471505"/>
            <a:ext cx="1386000" cy="2523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es" sz="1600">
                <a:solidFill>
                  <a:srgbClr val="595959"/>
                </a:solidFill>
                <a:latin typeface="Roboto Light"/>
                <a:ea typeface="Roboto Light"/>
                <a:cs typeface="Roboto Light"/>
                <a:sym typeface="Roboto Light"/>
              </a:rPr>
              <a:t>Paso a paso</a:t>
            </a:r>
            <a:endParaRPr sz="1600">
              <a:solidFill>
                <a:srgbClr val="595959"/>
              </a:solidFill>
              <a:latin typeface="Roboto Light"/>
              <a:ea typeface="Roboto Light"/>
              <a:cs typeface="Roboto Light"/>
              <a:sym typeface="Roboto Light"/>
            </a:endParaRPr>
          </a:p>
          <a:p>
            <a:pPr marL="0" lvl="0" indent="0" algn="l" rtl="0">
              <a:spcBef>
                <a:spcPts val="0"/>
              </a:spcBef>
              <a:spcAft>
                <a:spcPts val="0"/>
              </a:spcAft>
              <a:buNone/>
            </a:pPr>
            <a:endParaRPr sz="1600">
              <a:solidFill>
                <a:srgbClr val="595959"/>
              </a:solidFill>
              <a:latin typeface="Roboto Light"/>
              <a:ea typeface="Roboto Light"/>
              <a:cs typeface="Roboto Light"/>
              <a:sym typeface="Roboto Light"/>
            </a:endParaRPr>
          </a:p>
          <a:p>
            <a:pPr marL="0" lvl="0" indent="0" algn="l" rtl="0">
              <a:spcBef>
                <a:spcPts val="0"/>
              </a:spcBef>
              <a:spcAft>
                <a:spcPts val="0"/>
              </a:spcAft>
              <a:buNone/>
            </a:pPr>
            <a:endParaRPr sz="1600">
              <a:solidFill>
                <a:srgbClr val="595959"/>
              </a:solidFill>
              <a:latin typeface="Roboto Light"/>
              <a:ea typeface="Roboto Light"/>
              <a:cs typeface="Roboto Light"/>
              <a:sym typeface="Roboto Light"/>
            </a:endParaRPr>
          </a:p>
        </p:txBody>
      </p:sp>
      <p:sp>
        <p:nvSpPr>
          <p:cNvPr id="92" name="Google Shape;92;p27"/>
          <p:cNvSpPr txBox="1"/>
          <p:nvPr/>
        </p:nvSpPr>
        <p:spPr>
          <a:xfrm>
            <a:off x="4207650" y="3242685"/>
            <a:ext cx="1193400" cy="2523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s" sz="1600">
                <a:solidFill>
                  <a:srgbClr val="595959"/>
                </a:solidFill>
                <a:latin typeface="Roboto Light"/>
                <a:ea typeface="Roboto Light"/>
                <a:cs typeface="Roboto Light"/>
                <a:sym typeface="Roboto Light"/>
              </a:rPr>
              <a:t>Repaso</a:t>
            </a:r>
            <a:endParaRPr sz="1600">
              <a:solidFill>
                <a:srgbClr val="595959"/>
              </a:solidFill>
              <a:latin typeface="Roboto Light"/>
              <a:ea typeface="Roboto Light"/>
              <a:cs typeface="Roboto Light"/>
              <a:sym typeface="Roboto Light"/>
            </a:endParaRPr>
          </a:p>
          <a:p>
            <a:pPr marL="0" lvl="0" indent="0" algn="l" rtl="0">
              <a:spcBef>
                <a:spcPts val="0"/>
              </a:spcBef>
              <a:spcAft>
                <a:spcPts val="0"/>
              </a:spcAft>
              <a:buClr>
                <a:schemeClr val="dk1"/>
              </a:buClr>
              <a:buSzPts val="1100"/>
              <a:buFont typeface="Arial"/>
              <a:buNone/>
            </a:pPr>
            <a:endParaRPr sz="1600">
              <a:solidFill>
                <a:srgbClr val="5E5E5E"/>
              </a:solidFill>
              <a:latin typeface="Roboto Light"/>
              <a:ea typeface="Roboto Light"/>
              <a:cs typeface="Roboto Light"/>
              <a:sym typeface="Roboto Light"/>
            </a:endParaRPr>
          </a:p>
          <a:p>
            <a:pPr marL="0" lvl="0" indent="0" algn="l" rtl="0">
              <a:spcBef>
                <a:spcPts val="0"/>
              </a:spcBef>
              <a:spcAft>
                <a:spcPts val="0"/>
              </a:spcAft>
              <a:buNone/>
            </a:pPr>
            <a:endParaRPr sz="1600">
              <a:solidFill>
                <a:srgbClr val="595959"/>
              </a:solidFill>
              <a:latin typeface="Roboto Light"/>
              <a:ea typeface="Roboto Light"/>
              <a:cs typeface="Roboto Light"/>
              <a:sym typeface="Roboto Light"/>
            </a:endParaRPr>
          </a:p>
        </p:txBody>
      </p:sp>
      <p:sp>
        <p:nvSpPr>
          <p:cNvPr id="93" name="Google Shape;93;p27"/>
          <p:cNvSpPr/>
          <p:nvPr/>
        </p:nvSpPr>
        <p:spPr>
          <a:xfrm>
            <a:off x="0" y="552900"/>
            <a:ext cx="454500" cy="305700"/>
          </a:xfrm>
          <a:prstGeom prst="rect">
            <a:avLst/>
          </a:prstGeom>
          <a:solidFill>
            <a:srgbClr val="F9C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4" name="Google Shape;94;p27"/>
          <p:cNvGrpSpPr/>
          <p:nvPr/>
        </p:nvGrpSpPr>
        <p:grpSpPr>
          <a:xfrm>
            <a:off x="3173752" y="2409117"/>
            <a:ext cx="780101" cy="391528"/>
            <a:chOff x="771525" y="2078675"/>
            <a:chExt cx="891850" cy="447614"/>
          </a:xfrm>
        </p:grpSpPr>
        <p:pic>
          <p:nvPicPr>
            <p:cNvPr id="95" name="Google Shape;95;p27"/>
            <p:cNvPicPr preferRelativeResize="0"/>
            <p:nvPr/>
          </p:nvPicPr>
          <p:blipFill>
            <a:blip r:embed="rId3">
              <a:alphaModFix/>
            </a:blip>
            <a:stretch>
              <a:fillRect/>
            </a:stretch>
          </p:blipFill>
          <p:spPr>
            <a:xfrm>
              <a:off x="771525" y="2078688"/>
              <a:ext cx="891850" cy="447602"/>
            </a:xfrm>
            <a:prstGeom prst="rect">
              <a:avLst/>
            </a:prstGeom>
            <a:noFill/>
            <a:ln>
              <a:noFill/>
            </a:ln>
          </p:spPr>
        </p:pic>
        <p:sp>
          <p:nvSpPr>
            <p:cNvPr id="96" name="Google Shape;96;p27"/>
            <p:cNvSpPr txBox="1"/>
            <p:nvPr/>
          </p:nvSpPr>
          <p:spPr>
            <a:xfrm>
              <a:off x="1020125" y="2078675"/>
              <a:ext cx="643200" cy="447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 sz="1600">
                  <a:solidFill>
                    <a:srgbClr val="FFFFFF"/>
                  </a:solidFill>
                  <a:latin typeface="Roboto Black"/>
                  <a:ea typeface="Roboto Black"/>
                  <a:cs typeface="Roboto Black"/>
                  <a:sym typeface="Roboto Black"/>
                </a:rPr>
                <a:t>02</a:t>
              </a:r>
              <a:endParaRPr sz="1600">
                <a:solidFill>
                  <a:srgbClr val="FFFFFF"/>
                </a:solidFill>
                <a:latin typeface="Roboto Black"/>
                <a:ea typeface="Roboto Black"/>
                <a:cs typeface="Roboto Black"/>
                <a:sym typeface="Roboto Black"/>
              </a:endParaRPr>
            </a:p>
          </p:txBody>
        </p:sp>
      </p:grpSp>
      <p:grpSp>
        <p:nvGrpSpPr>
          <p:cNvPr id="97" name="Google Shape;97;p27"/>
          <p:cNvGrpSpPr/>
          <p:nvPr/>
        </p:nvGrpSpPr>
        <p:grpSpPr>
          <a:xfrm>
            <a:off x="3173752" y="1657404"/>
            <a:ext cx="780095" cy="391537"/>
            <a:chOff x="1268752" y="1352604"/>
            <a:chExt cx="780095" cy="391537"/>
          </a:xfrm>
        </p:grpSpPr>
        <p:pic>
          <p:nvPicPr>
            <p:cNvPr id="98" name="Google Shape;98;p27"/>
            <p:cNvPicPr preferRelativeResize="0"/>
            <p:nvPr/>
          </p:nvPicPr>
          <p:blipFill>
            <a:blip r:embed="rId4">
              <a:alphaModFix/>
            </a:blip>
            <a:stretch>
              <a:fillRect/>
            </a:stretch>
          </p:blipFill>
          <p:spPr>
            <a:xfrm>
              <a:off x="1268752" y="1352604"/>
              <a:ext cx="780095" cy="391537"/>
            </a:xfrm>
            <a:prstGeom prst="rect">
              <a:avLst/>
            </a:prstGeom>
            <a:noFill/>
            <a:ln>
              <a:noFill/>
            </a:ln>
          </p:spPr>
        </p:pic>
        <p:sp>
          <p:nvSpPr>
            <p:cNvPr id="99" name="Google Shape;99;p27"/>
            <p:cNvSpPr txBox="1"/>
            <p:nvPr/>
          </p:nvSpPr>
          <p:spPr>
            <a:xfrm>
              <a:off x="1486203" y="1352604"/>
              <a:ext cx="562500" cy="391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 sz="1600">
                  <a:solidFill>
                    <a:srgbClr val="FFFFFF"/>
                  </a:solidFill>
                  <a:latin typeface="Roboto Black"/>
                  <a:ea typeface="Roboto Black"/>
                  <a:cs typeface="Roboto Black"/>
                  <a:sym typeface="Roboto Black"/>
                </a:rPr>
                <a:t>01</a:t>
              </a:r>
              <a:endParaRPr sz="1600">
                <a:solidFill>
                  <a:srgbClr val="FFFFFF"/>
                </a:solidFill>
                <a:latin typeface="Roboto Black"/>
                <a:ea typeface="Roboto Black"/>
                <a:cs typeface="Roboto Black"/>
                <a:sym typeface="Roboto Black"/>
              </a:endParaRPr>
            </a:p>
          </p:txBody>
        </p:sp>
      </p:grpSp>
      <p:grpSp>
        <p:nvGrpSpPr>
          <p:cNvPr id="100" name="Google Shape;100;p27"/>
          <p:cNvGrpSpPr/>
          <p:nvPr/>
        </p:nvGrpSpPr>
        <p:grpSpPr>
          <a:xfrm>
            <a:off x="3173752" y="3151620"/>
            <a:ext cx="819813" cy="391527"/>
            <a:chOff x="771525" y="3030063"/>
            <a:chExt cx="937250" cy="447613"/>
          </a:xfrm>
        </p:grpSpPr>
        <p:sp>
          <p:nvSpPr>
            <p:cNvPr id="101" name="Google Shape;101;p27"/>
            <p:cNvSpPr txBox="1"/>
            <p:nvPr/>
          </p:nvSpPr>
          <p:spPr>
            <a:xfrm>
              <a:off x="1065575" y="3030063"/>
              <a:ext cx="643200" cy="447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 sz="1800">
                  <a:solidFill>
                    <a:srgbClr val="FFFFFF"/>
                  </a:solidFill>
                  <a:latin typeface="Roboto Black"/>
                  <a:ea typeface="Roboto Black"/>
                  <a:cs typeface="Roboto Black"/>
                  <a:sym typeface="Roboto Black"/>
                </a:rPr>
                <a:t>02</a:t>
              </a:r>
              <a:endParaRPr sz="1800">
                <a:solidFill>
                  <a:srgbClr val="FFFFFF"/>
                </a:solidFill>
                <a:latin typeface="Roboto Black"/>
                <a:ea typeface="Roboto Black"/>
                <a:cs typeface="Roboto Black"/>
                <a:sym typeface="Roboto Black"/>
              </a:endParaRPr>
            </a:p>
          </p:txBody>
        </p:sp>
        <p:pic>
          <p:nvPicPr>
            <p:cNvPr id="102" name="Google Shape;102;p27"/>
            <p:cNvPicPr preferRelativeResize="0"/>
            <p:nvPr/>
          </p:nvPicPr>
          <p:blipFill>
            <a:blip r:embed="rId5">
              <a:alphaModFix/>
            </a:blip>
            <a:stretch>
              <a:fillRect/>
            </a:stretch>
          </p:blipFill>
          <p:spPr>
            <a:xfrm>
              <a:off x="771525" y="3030075"/>
              <a:ext cx="891850" cy="447600"/>
            </a:xfrm>
            <a:prstGeom prst="rect">
              <a:avLst/>
            </a:prstGeom>
            <a:noFill/>
            <a:ln>
              <a:noFill/>
            </a:ln>
          </p:spPr>
        </p:pic>
        <p:sp>
          <p:nvSpPr>
            <p:cNvPr id="103" name="Google Shape;103;p27"/>
            <p:cNvSpPr txBox="1"/>
            <p:nvPr/>
          </p:nvSpPr>
          <p:spPr>
            <a:xfrm>
              <a:off x="1020125" y="3030063"/>
              <a:ext cx="643200" cy="447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 sz="1600">
                  <a:solidFill>
                    <a:srgbClr val="595959"/>
                  </a:solidFill>
                  <a:latin typeface="Roboto Black"/>
                  <a:ea typeface="Roboto Black"/>
                  <a:cs typeface="Roboto Black"/>
                  <a:sym typeface="Roboto Black"/>
                </a:rPr>
                <a:t>03</a:t>
              </a:r>
              <a:endParaRPr sz="1600">
                <a:solidFill>
                  <a:srgbClr val="595959"/>
                </a:solidFill>
                <a:latin typeface="Roboto Black"/>
                <a:ea typeface="Roboto Black"/>
                <a:cs typeface="Roboto Black"/>
                <a:sym typeface="Roboto Black"/>
              </a:endParaRPr>
            </a:p>
          </p:txBody>
        </p:sp>
      </p:grpSp>
      <p:sp>
        <p:nvSpPr>
          <p:cNvPr id="104" name="Google Shape;104;p27"/>
          <p:cNvSpPr txBox="1"/>
          <p:nvPr/>
        </p:nvSpPr>
        <p:spPr>
          <a:xfrm>
            <a:off x="4207650" y="1700325"/>
            <a:ext cx="1636500" cy="2523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s" sz="1600">
                <a:solidFill>
                  <a:srgbClr val="595959"/>
                </a:solidFill>
                <a:latin typeface="Roboto Light"/>
                <a:ea typeface="Roboto Light"/>
                <a:cs typeface="Roboto Light"/>
                <a:sym typeface="Roboto Light"/>
              </a:rPr>
              <a:t>Presentación</a:t>
            </a:r>
            <a:endParaRPr sz="1600">
              <a:solidFill>
                <a:srgbClr val="595959"/>
              </a:solidFill>
              <a:latin typeface="Roboto Light"/>
              <a:ea typeface="Roboto Light"/>
              <a:cs typeface="Roboto Light"/>
              <a:sym typeface="Roboto Light"/>
            </a:endParaRPr>
          </a:p>
          <a:p>
            <a:pPr marL="0" lvl="0" indent="0" algn="l" rtl="0">
              <a:spcBef>
                <a:spcPts val="0"/>
              </a:spcBef>
              <a:spcAft>
                <a:spcPts val="0"/>
              </a:spcAft>
              <a:buNone/>
            </a:pPr>
            <a:endParaRPr sz="1600">
              <a:solidFill>
                <a:srgbClr val="595959"/>
              </a:solidFill>
              <a:latin typeface="Roboto Light"/>
              <a:ea typeface="Roboto Light"/>
              <a:cs typeface="Roboto Light"/>
              <a:sym typeface="Roboto Ligh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45"/>
          <p:cNvSpPr/>
          <p:nvPr/>
        </p:nvSpPr>
        <p:spPr>
          <a:xfrm>
            <a:off x="3530450" y="1646225"/>
            <a:ext cx="4719600" cy="2533200"/>
          </a:xfrm>
          <a:prstGeom prst="roundRect">
            <a:avLst>
              <a:gd name="adj" fmla="val 16667"/>
            </a:avLst>
          </a:prstGeom>
          <a:solidFill>
            <a:srgbClr val="619AD0"/>
          </a:solidFill>
          <a:ln w="19050" cap="flat" cmpd="sng">
            <a:solidFill>
              <a:srgbClr val="619AD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45"/>
          <p:cNvSpPr txBox="1"/>
          <p:nvPr/>
        </p:nvSpPr>
        <p:spPr>
          <a:xfrm>
            <a:off x="771525" y="552900"/>
            <a:ext cx="5108700" cy="3057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s" sz="2500">
                <a:solidFill>
                  <a:srgbClr val="619AD0"/>
                </a:solidFill>
                <a:latin typeface="Roboto Light"/>
                <a:ea typeface="Roboto Light"/>
                <a:cs typeface="Roboto Light"/>
                <a:sym typeface="Roboto Light"/>
              </a:rPr>
              <a:t>¿Qué es la agenda educativa?</a:t>
            </a:r>
            <a:endParaRPr sz="2500">
              <a:solidFill>
                <a:srgbClr val="619AD0"/>
              </a:solidFill>
              <a:latin typeface="Roboto Light"/>
              <a:ea typeface="Roboto Light"/>
              <a:cs typeface="Roboto Light"/>
              <a:sym typeface="Roboto Light"/>
            </a:endParaRPr>
          </a:p>
        </p:txBody>
      </p:sp>
      <p:sp>
        <p:nvSpPr>
          <p:cNvPr id="309" name="Google Shape;309;p45"/>
          <p:cNvSpPr txBox="1"/>
          <p:nvPr/>
        </p:nvSpPr>
        <p:spPr>
          <a:xfrm>
            <a:off x="4041975" y="2074475"/>
            <a:ext cx="3731400" cy="1676700"/>
          </a:xfrm>
          <a:prstGeom prst="rect">
            <a:avLst/>
          </a:prstGeom>
          <a:noFill/>
          <a:ln>
            <a:noFill/>
          </a:ln>
        </p:spPr>
        <p:txBody>
          <a:bodyPr spcFirstLastPara="1" wrap="square" lIns="0" tIns="0" rIns="0" bIns="0" anchor="ctr" anchorCtr="0">
            <a:noAutofit/>
          </a:bodyPr>
          <a:lstStyle/>
          <a:p>
            <a:pPr marL="0" lvl="0" indent="0" algn="l" rtl="0">
              <a:lnSpc>
                <a:spcPct val="115000"/>
              </a:lnSpc>
              <a:spcBef>
                <a:spcPts val="640"/>
              </a:spcBef>
              <a:spcAft>
                <a:spcPts val="0"/>
              </a:spcAft>
              <a:buNone/>
            </a:pPr>
            <a:r>
              <a:rPr lang="es">
                <a:solidFill>
                  <a:srgbClr val="FFFFFF"/>
                </a:solidFill>
                <a:latin typeface="Roboto Medium"/>
                <a:ea typeface="Roboto Medium"/>
                <a:cs typeface="Roboto Medium"/>
                <a:sym typeface="Roboto Medium"/>
              </a:rPr>
              <a:t>La agenda educativa —elaborada por el Ministerio de Educación— contiene las </a:t>
            </a:r>
            <a:r>
              <a:rPr lang="es" b="1">
                <a:solidFill>
                  <a:srgbClr val="FFFFFF"/>
                </a:solidFill>
                <a:latin typeface="Roboto"/>
                <a:ea typeface="Roboto"/>
                <a:cs typeface="Roboto"/>
                <a:sym typeface="Roboto"/>
              </a:rPr>
              <a:t>fechas más importantes del sistema educativo</a:t>
            </a:r>
            <a:r>
              <a:rPr lang="es">
                <a:solidFill>
                  <a:srgbClr val="FFFFFF"/>
                </a:solidFill>
                <a:latin typeface="Roboto Medium"/>
                <a:ea typeface="Roboto Medium"/>
                <a:cs typeface="Roboto Medium"/>
                <a:sym typeface="Roboto Medium"/>
              </a:rPr>
              <a:t> de la </a:t>
            </a:r>
            <a:r>
              <a:rPr lang="es" b="1">
                <a:solidFill>
                  <a:srgbClr val="FFFFFF"/>
                </a:solidFill>
                <a:latin typeface="Roboto"/>
                <a:ea typeface="Roboto"/>
                <a:cs typeface="Roboto"/>
                <a:sym typeface="Roboto"/>
              </a:rPr>
              <a:t>Ciudad</a:t>
            </a:r>
            <a:r>
              <a:rPr lang="es">
                <a:solidFill>
                  <a:srgbClr val="FFFFFF"/>
                </a:solidFill>
                <a:latin typeface="Roboto Medium"/>
                <a:ea typeface="Roboto Medium"/>
                <a:cs typeface="Roboto Medium"/>
                <a:sym typeface="Roboto Medium"/>
              </a:rPr>
              <a:t>, tanto para gestión privada como para gestión estatal, del ciclo lectivo en curso. </a:t>
            </a:r>
            <a:endParaRPr>
              <a:solidFill>
                <a:srgbClr val="FFFFFF"/>
              </a:solidFill>
              <a:latin typeface="Roboto Medium"/>
              <a:ea typeface="Roboto Medium"/>
              <a:cs typeface="Roboto Medium"/>
              <a:sym typeface="Roboto Medium"/>
            </a:endParaRPr>
          </a:p>
          <a:p>
            <a:pPr marL="0" lvl="0" indent="0" algn="l" rtl="0">
              <a:lnSpc>
                <a:spcPct val="115000"/>
              </a:lnSpc>
              <a:spcBef>
                <a:spcPts val="1000"/>
              </a:spcBef>
              <a:spcAft>
                <a:spcPts val="1000"/>
              </a:spcAft>
              <a:buNone/>
            </a:pPr>
            <a:r>
              <a:rPr lang="es" sz="1600" b="1">
                <a:solidFill>
                  <a:srgbClr val="FFFFFF"/>
                </a:solidFill>
                <a:latin typeface="Roboto"/>
                <a:ea typeface="Roboto"/>
                <a:cs typeface="Roboto"/>
                <a:sym typeface="Roboto"/>
              </a:rPr>
              <a:t>¡Conocerla nos permite acompañar!</a:t>
            </a:r>
            <a:endParaRPr sz="1600">
              <a:solidFill>
                <a:srgbClr val="FFFFFF"/>
              </a:solidFill>
              <a:latin typeface="Roboto Light"/>
              <a:ea typeface="Roboto Light"/>
              <a:cs typeface="Roboto Light"/>
              <a:sym typeface="Roboto Light"/>
            </a:endParaRPr>
          </a:p>
        </p:txBody>
      </p:sp>
      <p:pic>
        <p:nvPicPr>
          <p:cNvPr id="310" name="Google Shape;310;p45"/>
          <p:cNvPicPr preferRelativeResize="0"/>
          <p:nvPr/>
        </p:nvPicPr>
        <p:blipFill>
          <a:blip r:embed="rId3">
            <a:alphaModFix/>
          </a:blip>
          <a:stretch>
            <a:fillRect/>
          </a:stretch>
        </p:blipFill>
        <p:spPr>
          <a:xfrm>
            <a:off x="0" y="542475"/>
            <a:ext cx="360875" cy="305702"/>
          </a:xfrm>
          <a:prstGeom prst="rect">
            <a:avLst/>
          </a:prstGeom>
          <a:noFill/>
          <a:ln>
            <a:noFill/>
          </a:ln>
        </p:spPr>
      </p:pic>
      <p:grpSp>
        <p:nvGrpSpPr>
          <p:cNvPr id="311" name="Google Shape;311;p45"/>
          <p:cNvGrpSpPr/>
          <p:nvPr/>
        </p:nvGrpSpPr>
        <p:grpSpPr>
          <a:xfrm>
            <a:off x="965925" y="1764550"/>
            <a:ext cx="2296550" cy="2296550"/>
            <a:chOff x="1118325" y="1698025"/>
            <a:chExt cx="2296550" cy="2296550"/>
          </a:xfrm>
        </p:grpSpPr>
        <p:sp>
          <p:nvSpPr>
            <p:cNvPr id="312" name="Google Shape;312;p45"/>
            <p:cNvSpPr/>
            <p:nvPr/>
          </p:nvSpPr>
          <p:spPr>
            <a:xfrm rot="-9526654">
              <a:off x="1353971" y="2866624"/>
              <a:ext cx="380398" cy="287803"/>
            </a:xfrm>
            <a:prstGeom prst="triangle">
              <a:avLst>
                <a:gd name="adj" fmla="val 50000"/>
              </a:avLst>
            </a:prstGeom>
            <a:solidFill>
              <a:srgbClr val="619A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45"/>
            <p:cNvSpPr/>
            <p:nvPr/>
          </p:nvSpPr>
          <p:spPr>
            <a:xfrm>
              <a:off x="1165475" y="1753025"/>
              <a:ext cx="1483500" cy="1194600"/>
            </a:xfrm>
            <a:prstGeom prst="roundRect">
              <a:avLst>
                <a:gd name="adj" fmla="val 16667"/>
              </a:avLst>
            </a:prstGeom>
            <a:solidFill>
              <a:srgbClr val="619A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45"/>
            <p:cNvSpPr/>
            <p:nvPr/>
          </p:nvSpPr>
          <p:spPr>
            <a:xfrm>
              <a:off x="2224995" y="3123175"/>
              <a:ext cx="192600" cy="192600"/>
            </a:xfrm>
            <a:prstGeom prst="ellipse">
              <a:avLst/>
            </a:prstGeom>
            <a:solidFill>
              <a:srgbClr val="619A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45"/>
            <p:cNvSpPr/>
            <p:nvPr/>
          </p:nvSpPr>
          <p:spPr>
            <a:xfrm>
              <a:off x="2533403" y="3123175"/>
              <a:ext cx="192600" cy="192600"/>
            </a:xfrm>
            <a:prstGeom prst="ellipse">
              <a:avLst/>
            </a:prstGeom>
            <a:solidFill>
              <a:srgbClr val="619A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45"/>
            <p:cNvSpPr/>
            <p:nvPr/>
          </p:nvSpPr>
          <p:spPr>
            <a:xfrm>
              <a:off x="2837000" y="3123175"/>
              <a:ext cx="192600" cy="192600"/>
            </a:xfrm>
            <a:prstGeom prst="ellipse">
              <a:avLst/>
            </a:prstGeom>
            <a:solidFill>
              <a:srgbClr val="619A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17" name="Google Shape;317;p45"/>
            <p:cNvPicPr preferRelativeResize="0"/>
            <p:nvPr/>
          </p:nvPicPr>
          <p:blipFill>
            <a:blip r:embed="rId4">
              <a:alphaModFix/>
            </a:blip>
            <a:stretch>
              <a:fillRect/>
            </a:stretch>
          </p:blipFill>
          <p:spPr>
            <a:xfrm>
              <a:off x="1118325" y="1698025"/>
              <a:ext cx="2296550" cy="2296550"/>
            </a:xfrm>
            <a:prstGeom prst="rect">
              <a:avLst/>
            </a:prstGeom>
            <a:noFill/>
            <a:ln>
              <a:noFill/>
            </a:ln>
          </p:spPr>
        </p:pic>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9C618"/>
        </a:solidFill>
        <a:effectLst/>
      </p:bgPr>
    </p:bg>
    <p:spTree>
      <p:nvGrpSpPr>
        <p:cNvPr id="1" name="Shape 321"/>
        <p:cNvGrpSpPr/>
        <p:nvPr/>
      </p:nvGrpSpPr>
      <p:grpSpPr>
        <a:xfrm>
          <a:off x="0" y="0"/>
          <a:ext cx="0" cy="0"/>
          <a:chOff x="0" y="0"/>
          <a:chExt cx="0" cy="0"/>
        </a:xfrm>
      </p:grpSpPr>
      <p:pic>
        <p:nvPicPr>
          <p:cNvPr id="322" name="Google Shape;322;p46"/>
          <p:cNvPicPr preferRelativeResize="0"/>
          <p:nvPr/>
        </p:nvPicPr>
        <p:blipFill rotWithShape="1">
          <a:blip r:embed="rId3">
            <a:alphaModFix/>
          </a:blip>
          <a:srcRect l="39113"/>
          <a:stretch/>
        </p:blipFill>
        <p:spPr>
          <a:xfrm>
            <a:off x="0" y="487300"/>
            <a:ext cx="2468874" cy="500925"/>
          </a:xfrm>
          <a:prstGeom prst="rect">
            <a:avLst/>
          </a:prstGeom>
          <a:noFill/>
          <a:ln>
            <a:noFill/>
          </a:ln>
        </p:spPr>
      </p:pic>
      <p:sp>
        <p:nvSpPr>
          <p:cNvPr id="323" name="Google Shape;323;p46"/>
          <p:cNvSpPr txBox="1"/>
          <p:nvPr/>
        </p:nvSpPr>
        <p:spPr>
          <a:xfrm>
            <a:off x="379975" y="522213"/>
            <a:ext cx="20889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600" b="1">
                <a:solidFill>
                  <a:srgbClr val="434343"/>
                </a:solidFill>
                <a:latin typeface="Roboto"/>
                <a:ea typeface="Roboto"/>
                <a:cs typeface="Roboto"/>
                <a:sym typeface="Roboto"/>
              </a:rPr>
              <a:t>Tercer</a:t>
            </a:r>
            <a:r>
              <a:rPr lang="es" sz="1600">
                <a:solidFill>
                  <a:srgbClr val="434343"/>
                </a:solidFill>
                <a:latin typeface="Roboto Light"/>
                <a:ea typeface="Roboto Light"/>
                <a:cs typeface="Roboto Light"/>
                <a:sym typeface="Roboto Light"/>
              </a:rPr>
              <a:t> momento</a:t>
            </a:r>
            <a:endParaRPr sz="1600">
              <a:solidFill>
                <a:srgbClr val="434343"/>
              </a:solidFill>
              <a:latin typeface="Roboto Light"/>
              <a:ea typeface="Roboto Light"/>
              <a:cs typeface="Roboto Light"/>
              <a:sym typeface="Roboto Light"/>
            </a:endParaRPr>
          </a:p>
        </p:txBody>
      </p:sp>
      <p:sp>
        <p:nvSpPr>
          <p:cNvPr id="324" name="Google Shape;324;p46"/>
          <p:cNvSpPr txBox="1"/>
          <p:nvPr/>
        </p:nvSpPr>
        <p:spPr>
          <a:xfrm>
            <a:off x="4312000" y="2218375"/>
            <a:ext cx="4832100" cy="501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s" sz="2500">
                <a:solidFill>
                  <a:srgbClr val="434343"/>
                </a:solidFill>
                <a:latin typeface="Roboto Medium"/>
                <a:ea typeface="Roboto Medium"/>
                <a:cs typeface="Roboto Medium"/>
                <a:sym typeface="Roboto Medium"/>
              </a:rPr>
              <a:t>Repaso</a:t>
            </a:r>
            <a:endParaRPr sz="2500">
              <a:solidFill>
                <a:srgbClr val="434343"/>
              </a:solidFill>
              <a:latin typeface="Roboto Medium"/>
              <a:ea typeface="Roboto Medium"/>
              <a:cs typeface="Roboto Medium"/>
              <a:sym typeface="Roboto Medium"/>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47"/>
          <p:cNvSpPr txBox="1"/>
          <p:nvPr/>
        </p:nvSpPr>
        <p:spPr>
          <a:xfrm>
            <a:off x="771525" y="552900"/>
            <a:ext cx="6523200" cy="3057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s" sz="2500">
                <a:solidFill>
                  <a:srgbClr val="595959"/>
                </a:solidFill>
                <a:latin typeface="Roboto Light"/>
                <a:ea typeface="Roboto Light"/>
                <a:cs typeface="Roboto Light"/>
                <a:sym typeface="Roboto Light"/>
              </a:rPr>
              <a:t>Repaso</a:t>
            </a:r>
            <a:endParaRPr sz="2500">
              <a:solidFill>
                <a:srgbClr val="595959"/>
              </a:solidFill>
              <a:latin typeface="Roboto Light"/>
              <a:ea typeface="Roboto Light"/>
              <a:cs typeface="Roboto Light"/>
              <a:sym typeface="Roboto Light"/>
            </a:endParaRPr>
          </a:p>
        </p:txBody>
      </p:sp>
      <p:sp>
        <p:nvSpPr>
          <p:cNvPr id="330" name="Google Shape;330;p47"/>
          <p:cNvSpPr/>
          <p:nvPr/>
        </p:nvSpPr>
        <p:spPr>
          <a:xfrm>
            <a:off x="0" y="534300"/>
            <a:ext cx="342900" cy="342900"/>
          </a:xfrm>
          <a:prstGeom prst="flowChartDelay">
            <a:avLst/>
          </a:prstGeom>
          <a:solidFill>
            <a:srgbClr val="F9C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47"/>
          <p:cNvSpPr/>
          <p:nvPr/>
        </p:nvSpPr>
        <p:spPr>
          <a:xfrm>
            <a:off x="2775238" y="2671832"/>
            <a:ext cx="4209000" cy="587700"/>
          </a:xfrm>
          <a:prstGeom prst="rect">
            <a:avLst/>
          </a:prstGeom>
          <a:solidFill>
            <a:srgbClr val="F9C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95959"/>
              </a:solidFill>
            </a:endParaRPr>
          </a:p>
        </p:txBody>
      </p:sp>
      <p:sp>
        <p:nvSpPr>
          <p:cNvPr id="332" name="Google Shape;332;p47"/>
          <p:cNvSpPr/>
          <p:nvPr/>
        </p:nvSpPr>
        <p:spPr>
          <a:xfrm>
            <a:off x="2775238" y="1207850"/>
            <a:ext cx="4209000" cy="587700"/>
          </a:xfrm>
          <a:prstGeom prst="rect">
            <a:avLst/>
          </a:prstGeom>
          <a:solidFill>
            <a:srgbClr val="F9C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95959"/>
              </a:solidFill>
            </a:endParaRPr>
          </a:p>
        </p:txBody>
      </p:sp>
      <p:sp>
        <p:nvSpPr>
          <p:cNvPr id="333" name="Google Shape;333;p47"/>
          <p:cNvSpPr txBox="1"/>
          <p:nvPr/>
        </p:nvSpPr>
        <p:spPr>
          <a:xfrm>
            <a:off x="2775250" y="2697600"/>
            <a:ext cx="4209000" cy="441000"/>
          </a:xfrm>
          <a:prstGeom prst="rect">
            <a:avLst/>
          </a:prstGeom>
          <a:solidFill>
            <a:srgbClr val="F9C618"/>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None/>
            </a:pPr>
            <a:r>
              <a:rPr lang="es" sz="2050" b="1">
                <a:solidFill>
                  <a:srgbClr val="595959"/>
                </a:solidFill>
                <a:latin typeface="Roboto"/>
                <a:ea typeface="Roboto"/>
                <a:cs typeface="Roboto"/>
                <a:sym typeface="Roboto"/>
              </a:rPr>
              <a:t>Añadir a cada estudiante</a:t>
            </a:r>
            <a:endParaRPr sz="2300" b="1">
              <a:solidFill>
                <a:srgbClr val="595959"/>
              </a:solidFill>
              <a:latin typeface="Roboto"/>
              <a:ea typeface="Roboto"/>
              <a:cs typeface="Roboto"/>
              <a:sym typeface="Roboto"/>
            </a:endParaRPr>
          </a:p>
          <a:p>
            <a:pPr marL="0" marR="0" lvl="0" indent="0" algn="ctr" rtl="0">
              <a:lnSpc>
                <a:spcPct val="100000"/>
              </a:lnSpc>
              <a:spcBef>
                <a:spcPts val="0"/>
              </a:spcBef>
              <a:spcAft>
                <a:spcPts val="0"/>
              </a:spcAft>
              <a:buNone/>
            </a:pPr>
            <a:endParaRPr sz="2050" b="1">
              <a:solidFill>
                <a:srgbClr val="595959"/>
              </a:solidFill>
              <a:latin typeface="Roboto"/>
              <a:ea typeface="Roboto"/>
              <a:cs typeface="Roboto"/>
              <a:sym typeface="Roboto"/>
            </a:endParaRPr>
          </a:p>
        </p:txBody>
      </p:sp>
      <p:sp>
        <p:nvSpPr>
          <p:cNvPr id="334" name="Google Shape;334;p47"/>
          <p:cNvSpPr txBox="1"/>
          <p:nvPr/>
        </p:nvSpPr>
        <p:spPr>
          <a:xfrm>
            <a:off x="2775250" y="1207850"/>
            <a:ext cx="4209000" cy="587700"/>
          </a:xfrm>
          <a:prstGeom prst="rect">
            <a:avLst/>
          </a:prstGeom>
          <a:solidFill>
            <a:srgbClr val="F9C61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2050" b="1">
                <a:solidFill>
                  <a:srgbClr val="595959"/>
                </a:solidFill>
                <a:latin typeface="Roboto"/>
                <a:ea typeface="Roboto"/>
                <a:cs typeface="Roboto"/>
                <a:sym typeface="Roboto"/>
              </a:rPr>
              <a:t>Descargar la aplicación</a:t>
            </a:r>
            <a:endParaRPr sz="2300" b="1">
              <a:solidFill>
                <a:srgbClr val="595959"/>
              </a:solidFill>
              <a:latin typeface="Roboto"/>
              <a:ea typeface="Roboto"/>
              <a:cs typeface="Roboto"/>
              <a:sym typeface="Roboto"/>
            </a:endParaRPr>
          </a:p>
        </p:txBody>
      </p:sp>
      <p:sp>
        <p:nvSpPr>
          <p:cNvPr id="335" name="Google Shape;335;p47"/>
          <p:cNvSpPr txBox="1"/>
          <p:nvPr/>
        </p:nvSpPr>
        <p:spPr>
          <a:xfrm>
            <a:off x="2775238" y="1939834"/>
            <a:ext cx="4209000" cy="587700"/>
          </a:xfrm>
          <a:prstGeom prst="rect">
            <a:avLst/>
          </a:prstGeom>
          <a:solidFill>
            <a:srgbClr val="F9C61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050" b="1">
              <a:solidFill>
                <a:srgbClr val="595959"/>
              </a:solidFill>
              <a:latin typeface="Roboto"/>
              <a:ea typeface="Roboto"/>
              <a:cs typeface="Roboto"/>
              <a:sym typeface="Roboto"/>
            </a:endParaRPr>
          </a:p>
          <a:p>
            <a:pPr marL="0" lvl="0" indent="0" algn="ctr" rtl="0">
              <a:spcBef>
                <a:spcPts val="0"/>
              </a:spcBef>
              <a:spcAft>
                <a:spcPts val="0"/>
              </a:spcAft>
              <a:buClr>
                <a:schemeClr val="dk1"/>
              </a:buClr>
              <a:buSzPts val="1100"/>
              <a:buFont typeface="Arial"/>
              <a:buNone/>
            </a:pPr>
            <a:r>
              <a:rPr lang="es" sz="2050" b="1">
                <a:solidFill>
                  <a:srgbClr val="595959"/>
                </a:solidFill>
                <a:latin typeface="Roboto"/>
                <a:ea typeface="Roboto"/>
                <a:cs typeface="Roboto"/>
                <a:sym typeface="Roboto"/>
              </a:rPr>
              <a:t>Generar el usuario</a:t>
            </a:r>
            <a:endParaRPr sz="2300" b="1">
              <a:solidFill>
                <a:srgbClr val="595959"/>
              </a:solidFill>
              <a:latin typeface="Roboto"/>
              <a:ea typeface="Roboto"/>
              <a:cs typeface="Roboto"/>
              <a:sym typeface="Roboto"/>
            </a:endParaRPr>
          </a:p>
          <a:p>
            <a:pPr marL="0" lvl="0" indent="0" algn="ctr" rtl="0">
              <a:spcBef>
                <a:spcPts val="0"/>
              </a:spcBef>
              <a:spcAft>
                <a:spcPts val="0"/>
              </a:spcAft>
              <a:buNone/>
            </a:pPr>
            <a:endParaRPr sz="2050" b="1">
              <a:solidFill>
                <a:srgbClr val="595959"/>
              </a:solidFill>
              <a:latin typeface="Roboto"/>
              <a:ea typeface="Roboto"/>
              <a:cs typeface="Roboto"/>
              <a:sym typeface="Roboto"/>
            </a:endParaRPr>
          </a:p>
        </p:txBody>
      </p:sp>
      <p:sp>
        <p:nvSpPr>
          <p:cNvPr id="336" name="Google Shape;336;p47"/>
          <p:cNvSpPr/>
          <p:nvPr/>
        </p:nvSpPr>
        <p:spPr>
          <a:xfrm>
            <a:off x="2775238" y="3411932"/>
            <a:ext cx="4209000" cy="587700"/>
          </a:xfrm>
          <a:prstGeom prst="rect">
            <a:avLst/>
          </a:prstGeom>
          <a:solidFill>
            <a:srgbClr val="F9C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95959"/>
              </a:solidFill>
            </a:endParaRPr>
          </a:p>
        </p:txBody>
      </p:sp>
      <p:sp>
        <p:nvSpPr>
          <p:cNvPr id="337" name="Google Shape;337;p47"/>
          <p:cNvSpPr txBox="1"/>
          <p:nvPr/>
        </p:nvSpPr>
        <p:spPr>
          <a:xfrm>
            <a:off x="2775375" y="3454075"/>
            <a:ext cx="4209000" cy="441000"/>
          </a:xfrm>
          <a:prstGeom prst="rect">
            <a:avLst/>
          </a:prstGeom>
          <a:solidFill>
            <a:srgbClr val="F9C618"/>
          </a:solid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s" sz="2050" b="1">
                <a:solidFill>
                  <a:srgbClr val="595959"/>
                </a:solidFill>
                <a:latin typeface="Roboto"/>
                <a:ea typeface="Roboto"/>
                <a:cs typeface="Roboto"/>
                <a:sym typeface="Roboto"/>
              </a:rPr>
              <a:t>Acceder a la información</a:t>
            </a:r>
            <a:endParaRPr sz="2300" b="1">
              <a:solidFill>
                <a:srgbClr val="595959"/>
              </a:solidFill>
              <a:latin typeface="Roboto"/>
              <a:ea typeface="Roboto"/>
              <a:cs typeface="Roboto"/>
              <a:sym typeface="Roboto"/>
            </a:endParaRPr>
          </a:p>
          <a:p>
            <a:pPr marL="0" marR="0" lvl="0" indent="0" algn="ctr" rtl="0">
              <a:lnSpc>
                <a:spcPct val="100000"/>
              </a:lnSpc>
              <a:spcBef>
                <a:spcPts val="0"/>
              </a:spcBef>
              <a:spcAft>
                <a:spcPts val="0"/>
              </a:spcAft>
              <a:buNone/>
            </a:pPr>
            <a:endParaRPr sz="2050" b="1">
              <a:solidFill>
                <a:srgbClr val="595959"/>
              </a:solidFill>
              <a:latin typeface="Roboto"/>
              <a:ea typeface="Roboto"/>
              <a:cs typeface="Roboto"/>
              <a:sym typeface="Roboto"/>
            </a:endParaRPr>
          </a:p>
        </p:txBody>
      </p:sp>
      <p:sp>
        <p:nvSpPr>
          <p:cNvPr id="338" name="Google Shape;338;p47"/>
          <p:cNvSpPr/>
          <p:nvPr/>
        </p:nvSpPr>
        <p:spPr>
          <a:xfrm>
            <a:off x="2321793" y="1170645"/>
            <a:ext cx="662100" cy="662100"/>
          </a:xfrm>
          <a:prstGeom prst="ellipse">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47"/>
          <p:cNvSpPr/>
          <p:nvPr/>
        </p:nvSpPr>
        <p:spPr>
          <a:xfrm>
            <a:off x="2321793" y="1894170"/>
            <a:ext cx="662100" cy="662100"/>
          </a:xfrm>
          <a:prstGeom prst="ellipse">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47"/>
          <p:cNvSpPr/>
          <p:nvPr/>
        </p:nvSpPr>
        <p:spPr>
          <a:xfrm>
            <a:off x="2321793" y="2617695"/>
            <a:ext cx="662100" cy="662100"/>
          </a:xfrm>
          <a:prstGeom prst="ellipse">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47"/>
          <p:cNvSpPr/>
          <p:nvPr/>
        </p:nvSpPr>
        <p:spPr>
          <a:xfrm>
            <a:off x="2321793" y="3341220"/>
            <a:ext cx="662100" cy="662100"/>
          </a:xfrm>
          <a:prstGeom prst="ellipse">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42" name="Google Shape;342;p47"/>
          <p:cNvPicPr preferRelativeResize="0"/>
          <p:nvPr/>
        </p:nvPicPr>
        <p:blipFill>
          <a:blip r:embed="rId3">
            <a:alphaModFix/>
          </a:blip>
          <a:stretch>
            <a:fillRect/>
          </a:stretch>
        </p:blipFill>
        <p:spPr>
          <a:xfrm>
            <a:off x="2404400" y="1255950"/>
            <a:ext cx="496900" cy="496900"/>
          </a:xfrm>
          <a:prstGeom prst="rect">
            <a:avLst/>
          </a:prstGeom>
          <a:noFill/>
          <a:ln>
            <a:noFill/>
          </a:ln>
        </p:spPr>
      </p:pic>
      <p:pic>
        <p:nvPicPr>
          <p:cNvPr id="343" name="Google Shape;343;p47"/>
          <p:cNvPicPr preferRelativeResize="0"/>
          <p:nvPr/>
        </p:nvPicPr>
        <p:blipFill>
          <a:blip r:embed="rId4">
            <a:alphaModFix/>
          </a:blip>
          <a:stretch>
            <a:fillRect/>
          </a:stretch>
        </p:blipFill>
        <p:spPr>
          <a:xfrm>
            <a:off x="2404450" y="1976813"/>
            <a:ext cx="496800" cy="496800"/>
          </a:xfrm>
          <a:prstGeom prst="rect">
            <a:avLst/>
          </a:prstGeom>
          <a:noFill/>
          <a:ln>
            <a:noFill/>
          </a:ln>
        </p:spPr>
      </p:pic>
      <p:pic>
        <p:nvPicPr>
          <p:cNvPr id="344" name="Google Shape;344;p47"/>
          <p:cNvPicPr preferRelativeResize="0"/>
          <p:nvPr/>
        </p:nvPicPr>
        <p:blipFill>
          <a:blip r:embed="rId5">
            <a:alphaModFix/>
          </a:blip>
          <a:stretch>
            <a:fillRect/>
          </a:stretch>
        </p:blipFill>
        <p:spPr>
          <a:xfrm>
            <a:off x="2447025" y="2742925"/>
            <a:ext cx="398426" cy="398426"/>
          </a:xfrm>
          <a:prstGeom prst="rect">
            <a:avLst/>
          </a:prstGeom>
          <a:noFill/>
          <a:ln>
            <a:noFill/>
          </a:ln>
        </p:spPr>
      </p:pic>
      <p:pic>
        <p:nvPicPr>
          <p:cNvPr id="345" name="Google Shape;345;p47"/>
          <p:cNvPicPr preferRelativeResize="0"/>
          <p:nvPr/>
        </p:nvPicPr>
        <p:blipFill>
          <a:blip r:embed="rId6">
            <a:alphaModFix/>
          </a:blip>
          <a:stretch>
            <a:fillRect/>
          </a:stretch>
        </p:blipFill>
        <p:spPr>
          <a:xfrm>
            <a:off x="2432350" y="3457725"/>
            <a:ext cx="441000" cy="4410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349"/>
        <p:cNvGrpSpPr/>
        <p:nvPr/>
      </p:nvGrpSpPr>
      <p:grpSpPr>
        <a:xfrm>
          <a:off x="0" y="0"/>
          <a:ext cx="0" cy="0"/>
          <a:chOff x="0" y="0"/>
          <a:chExt cx="0" cy="0"/>
        </a:xfrm>
      </p:grpSpPr>
      <p:sp>
        <p:nvSpPr>
          <p:cNvPr id="350" name="Google Shape;350;p48"/>
          <p:cNvSpPr txBox="1"/>
          <p:nvPr/>
        </p:nvSpPr>
        <p:spPr>
          <a:xfrm>
            <a:off x="1292225" y="1699725"/>
            <a:ext cx="6569100" cy="861600"/>
          </a:xfrm>
          <a:prstGeom prst="rect">
            <a:avLst/>
          </a:prstGeom>
          <a:noFill/>
          <a:ln>
            <a:noFill/>
          </a:ln>
        </p:spPr>
        <p:txBody>
          <a:bodyPr spcFirstLastPara="1" wrap="square" lIns="91425" tIns="45700" rIns="91425" bIns="45700" anchor="t" anchorCtr="0">
            <a:noAutofit/>
          </a:bodyPr>
          <a:lstStyle/>
          <a:p>
            <a:pPr marL="0" marR="0" lvl="0" indent="0" algn="ctr" rtl="0">
              <a:lnSpc>
                <a:spcPct val="115000"/>
              </a:lnSpc>
              <a:spcBef>
                <a:spcPts val="0"/>
              </a:spcBef>
              <a:spcAft>
                <a:spcPts val="0"/>
              </a:spcAft>
              <a:buClr>
                <a:srgbClr val="1F497D"/>
              </a:buClr>
              <a:buSzPts val="7200"/>
              <a:buFont typeface="Helvetica Neue"/>
              <a:buNone/>
            </a:pPr>
            <a:r>
              <a:rPr lang="es" sz="2000">
                <a:solidFill>
                  <a:srgbClr val="595959"/>
                </a:solidFill>
                <a:latin typeface="Roboto Light"/>
                <a:ea typeface="Roboto Light"/>
                <a:cs typeface="Roboto Light"/>
                <a:sym typeface="Roboto Light"/>
              </a:rPr>
              <a:t>Acompañemos el recorrido que realizan los/as estudiantes dentro del sistema educativo.</a:t>
            </a:r>
            <a:endParaRPr sz="2000">
              <a:solidFill>
                <a:srgbClr val="595959"/>
              </a:solidFill>
              <a:latin typeface="Roboto Light"/>
              <a:ea typeface="Roboto Light"/>
              <a:cs typeface="Roboto Light"/>
              <a:sym typeface="Roboto Light"/>
            </a:endParaRPr>
          </a:p>
          <a:p>
            <a:pPr marL="0" marR="0" lvl="0" indent="0" algn="ctr" rtl="0">
              <a:lnSpc>
                <a:spcPct val="100000"/>
              </a:lnSpc>
              <a:spcBef>
                <a:spcPts val="1000"/>
              </a:spcBef>
              <a:spcAft>
                <a:spcPts val="1000"/>
              </a:spcAft>
              <a:buClr>
                <a:srgbClr val="1F497D"/>
              </a:buClr>
              <a:buSzPts val="7200"/>
              <a:buFont typeface="Helvetica Neue"/>
              <a:buNone/>
            </a:pPr>
            <a:endParaRPr sz="3600">
              <a:solidFill>
                <a:srgbClr val="595959"/>
              </a:solidFill>
              <a:latin typeface="Roboto Light"/>
              <a:ea typeface="Roboto Light"/>
              <a:cs typeface="Roboto Light"/>
              <a:sym typeface="Roboto Light"/>
            </a:endParaRPr>
          </a:p>
        </p:txBody>
      </p:sp>
      <p:pic>
        <p:nvPicPr>
          <p:cNvPr id="351" name="Google Shape;351;p48"/>
          <p:cNvPicPr preferRelativeResize="0"/>
          <p:nvPr/>
        </p:nvPicPr>
        <p:blipFill>
          <a:blip r:embed="rId3">
            <a:alphaModFix/>
          </a:blip>
          <a:stretch>
            <a:fillRect/>
          </a:stretch>
        </p:blipFill>
        <p:spPr>
          <a:xfrm>
            <a:off x="7979144" y="254016"/>
            <a:ext cx="783731" cy="295566"/>
          </a:xfrm>
          <a:prstGeom prst="rect">
            <a:avLst/>
          </a:prstGeom>
          <a:noFill/>
          <a:ln>
            <a:noFill/>
          </a:ln>
        </p:spPr>
      </p:pic>
      <p:pic>
        <p:nvPicPr>
          <p:cNvPr id="352" name="Google Shape;352;p48"/>
          <p:cNvPicPr preferRelativeResize="0"/>
          <p:nvPr/>
        </p:nvPicPr>
        <p:blipFill rotWithShape="1">
          <a:blip r:embed="rId4">
            <a:alphaModFix/>
          </a:blip>
          <a:srcRect l="3160" r="3328"/>
          <a:stretch/>
        </p:blipFill>
        <p:spPr>
          <a:xfrm>
            <a:off x="6367886" y="158986"/>
            <a:ext cx="1379300" cy="485625"/>
          </a:xfrm>
          <a:prstGeom prst="rect">
            <a:avLst/>
          </a:prstGeom>
          <a:noFill/>
          <a:ln>
            <a:noFill/>
          </a:ln>
        </p:spPr>
      </p:pic>
      <p:sp>
        <p:nvSpPr>
          <p:cNvPr id="353" name="Google Shape;353;p48"/>
          <p:cNvSpPr txBox="1"/>
          <p:nvPr/>
        </p:nvSpPr>
        <p:spPr>
          <a:xfrm>
            <a:off x="4775" y="2812550"/>
            <a:ext cx="9144000" cy="645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rgbClr val="1F497D"/>
              </a:buClr>
              <a:buSzPts val="7200"/>
              <a:buFont typeface="Helvetica Neue"/>
              <a:buNone/>
            </a:pPr>
            <a:r>
              <a:rPr lang="es" sz="3600">
                <a:solidFill>
                  <a:schemeClr val="dk2"/>
                </a:solidFill>
                <a:latin typeface="Roboto Medium"/>
                <a:ea typeface="Roboto Medium"/>
                <a:cs typeface="Roboto Medium"/>
                <a:sym typeface="Roboto Medium"/>
              </a:rPr>
              <a:t>¡Muchas gracias a todos y todas!</a:t>
            </a:r>
            <a:endParaRPr sz="3600">
              <a:solidFill>
                <a:schemeClr val="dk2"/>
              </a:solidFill>
              <a:latin typeface="Roboto Medium"/>
              <a:ea typeface="Roboto Medium"/>
              <a:cs typeface="Roboto Medium"/>
              <a:sym typeface="Roboto Medium"/>
            </a:endParaRPr>
          </a:p>
          <a:p>
            <a:pPr marL="0" lvl="0" indent="0" algn="l" rtl="0">
              <a:spcBef>
                <a:spcPts val="1000"/>
              </a:spcBef>
              <a:spcAft>
                <a:spcPts val="0"/>
              </a:spcAft>
              <a:buNone/>
            </a:pPr>
            <a:endParaRPr>
              <a:latin typeface="Roboto Medium"/>
              <a:ea typeface="Roboto Medium"/>
              <a:cs typeface="Roboto Medium"/>
              <a:sym typeface="Roboto Medium"/>
            </a:endParaRPr>
          </a:p>
        </p:txBody>
      </p:sp>
      <p:cxnSp>
        <p:nvCxnSpPr>
          <p:cNvPr id="354" name="Google Shape;354;p48"/>
          <p:cNvCxnSpPr/>
          <p:nvPr/>
        </p:nvCxnSpPr>
        <p:spPr>
          <a:xfrm>
            <a:off x="3785375" y="2687346"/>
            <a:ext cx="1582800" cy="0"/>
          </a:xfrm>
          <a:prstGeom prst="straightConnector1">
            <a:avLst/>
          </a:prstGeom>
          <a:noFill/>
          <a:ln w="28575" cap="flat" cmpd="sng">
            <a:solidFill>
              <a:srgbClr val="0672C6"/>
            </a:solidFill>
            <a:prstDash val="solid"/>
            <a:round/>
            <a:headEnd type="none" w="med" len="med"/>
            <a:tailEnd type="none" w="med" len="med"/>
          </a:ln>
        </p:spPr>
      </p:cxn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pic>
        <p:nvPicPr>
          <p:cNvPr id="363" name="Google Shape;363;p50"/>
          <p:cNvPicPr preferRelativeResize="0"/>
          <p:nvPr/>
        </p:nvPicPr>
        <p:blipFill>
          <a:blip r:embed="rId3">
            <a:alphaModFix/>
          </a:blip>
          <a:stretch>
            <a:fillRect/>
          </a:stretch>
        </p:blipFill>
        <p:spPr>
          <a:xfrm>
            <a:off x="5201" y="0"/>
            <a:ext cx="9143997" cy="514349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672C6"/>
        </a:solidFill>
        <a:effectLst/>
      </p:bgPr>
    </p:bg>
    <p:spTree>
      <p:nvGrpSpPr>
        <p:cNvPr id="1" name="Shape 108"/>
        <p:cNvGrpSpPr/>
        <p:nvPr/>
      </p:nvGrpSpPr>
      <p:grpSpPr>
        <a:xfrm>
          <a:off x="0" y="0"/>
          <a:ext cx="0" cy="0"/>
          <a:chOff x="0" y="0"/>
          <a:chExt cx="0" cy="0"/>
        </a:xfrm>
      </p:grpSpPr>
      <p:pic>
        <p:nvPicPr>
          <p:cNvPr id="109" name="Google Shape;109;p28"/>
          <p:cNvPicPr preferRelativeResize="0"/>
          <p:nvPr/>
        </p:nvPicPr>
        <p:blipFill rotWithShape="1">
          <a:blip r:embed="rId3">
            <a:alphaModFix/>
          </a:blip>
          <a:srcRect l="39113"/>
          <a:stretch/>
        </p:blipFill>
        <p:spPr>
          <a:xfrm>
            <a:off x="0" y="487300"/>
            <a:ext cx="2468874" cy="500925"/>
          </a:xfrm>
          <a:prstGeom prst="rect">
            <a:avLst/>
          </a:prstGeom>
          <a:noFill/>
          <a:ln>
            <a:noFill/>
          </a:ln>
        </p:spPr>
      </p:pic>
      <p:sp>
        <p:nvSpPr>
          <p:cNvPr id="110" name="Google Shape;110;p28"/>
          <p:cNvSpPr txBox="1"/>
          <p:nvPr/>
        </p:nvSpPr>
        <p:spPr>
          <a:xfrm>
            <a:off x="379975" y="522213"/>
            <a:ext cx="20889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600" b="1">
                <a:solidFill>
                  <a:srgbClr val="0672C6"/>
                </a:solidFill>
                <a:latin typeface="Roboto"/>
                <a:ea typeface="Roboto"/>
                <a:cs typeface="Roboto"/>
                <a:sym typeface="Roboto"/>
              </a:rPr>
              <a:t>Primer </a:t>
            </a:r>
            <a:r>
              <a:rPr lang="es" sz="1600">
                <a:solidFill>
                  <a:srgbClr val="0672C6"/>
                </a:solidFill>
                <a:latin typeface="Roboto Light"/>
                <a:ea typeface="Roboto Light"/>
                <a:cs typeface="Roboto Light"/>
                <a:sym typeface="Roboto Light"/>
              </a:rPr>
              <a:t>momento</a:t>
            </a:r>
            <a:endParaRPr sz="1600">
              <a:solidFill>
                <a:srgbClr val="0672C6"/>
              </a:solidFill>
              <a:latin typeface="Roboto Light"/>
              <a:ea typeface="Roboto Light"/>
              <a:cs typeface="Roboto Light"/>
              <a:sym typeface="Roboto Light"/>
            </a:endParaRPr>
          </a:p>
        </p:txBody>
      </p:sp>
      <p:sp>
        <p:nvSpPr>
          <p:cNvPr id="111" name="Google Shape;111;p28"/>
          <p:cNvSpPr txBox="1"/>
          <p:nvPr/>
        </p:nvSpPr>
        <p:spPr>
          <a:xfrm>
            <a:off x="4312000" y="2370775"/>
            <a:ext cx="4832100" cy="501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s" sz="2500">
                <a:solidFill>
                  <a:srgbClr val="FFFFFF"/>
                </a:solidFill>
                <a:latin typeface="Roboto Medium"/>
                <a:ea typeface="Roboto Medium"/>
                <a:cs typeface="Roboto Medium"/>
                <a:sym typeface="Roboto Medium"/>
              </a:rPr>
              <a:t>miEscuela Familias</a:t>
            </a:r>
            <a:endParaRPr sz="2500">
              <a:solidFill>
                <a:srgbClr val="FFFFFF"/>
              </a:solidFill>
              <a:latin typeface="Roboto Medium"/>
              <a:ea typeface="Roboto Medium"/>
              <a:cs typeface="Roboto Medium"/>
              <a:sym typeface="Roboto Medium"/>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cxnSp>
        <p:nvCxnSpPr>
          <p:cNvPr id="116" name="Google Shape;116;p29"/>
          <p:cNvCxnSpPr/>
          <p:nvPr/>
        </p:nvCxnSpPr>
        <p:spPr>
          <a:xfrm>
            <a:off x="5586575" y="3344025"/>
            <a:ext cx="3072600" cy="9600"/>
          </a:xfrm>
          <a:prstGeom prst="straightConnector1">
            <a:avLst/>
          </a:prstGeom>
          <a:noFill/>
          <a:ln w="28575" cap="flat" cmpd="sng">
            <a:solidFill>
              <a:srgbClr val="F9C618"/>
            </a:solidFill>
            <a:prstDash val="solid"/>
            <a:round/>
            <a:headEnd type="none" w="med" len="med"/>
            <a:tailEnd type="none" w="med" len="med"/>
          </a:ln>
        </p:spPr>
      </p:cxnSp>
      <p:sp>
        <p:nvSpPr>
          <p:cNvPr id="117" name="Google Shape;117;p29"/>
          <p:cNvSpPr txBox="1"/>
          <p:nvPr/>
        </p:nvSpPr>
        <p:spPr>
          <a:xfrm>
            <a:off x="6014022" y="2070015"/>
            <a:ext cx="2697000" cy="9891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1000"/>
              </a:spcAft>
              <a:buNone/>
            </a:pPr>
            <a:r>
              <a:rPr lang="es" sz="2000">
                <a:solidFill>
                  <a:srgbClr val="434343"/>
                </a:solidFill>
                <a:latin typeface="Roboto Light"/>
                <a:ea typeface="Roboto Light"/>
                <a:cs typeface="Roboto Light"/>
                <a:sym typeface="Roboto Light"/>
              </a:rPr>
              <a:t>Acompañemos las trayectorias escolares de chicos y chicas. </a:t>
            </a:r>
            <a:endParaRPr sz="2000">
              <a:solidFill>
                <a:srgbClr val="595959"/>
              </a:solidFill>
              <a:latin typeface="Roboto Light"/>
              <a:ea typeface="Roboto Light"/>
              <a:cs typeface="Roboto Light"/>
              <a:sym typeface="Roboto Light"/>
            </a:endParaRPr>
          </a:p>
        </p:txBody>
      </p:sp>
      <p:sp>
        <p:nvSpPr>
          <p:cNvPr id="118" name="Google Shape;118;p29"/>
          <p:cNvSpPr txBox="1"/>
          <p:nvPr/>
        </p:nvSpPr>
        <p:spPr>
          <a:xfrm>
            <a:off x="771525" y="552900"/>
            <a:ext cx="6523200" cy="3057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s" sz="2000">
                <a:solidFill>
                  <a:srgbClr val="0672C6"/>
                </a:solidFill>
                <a:latin typeface="Roboto Light"/>
                <a:ea typeface="Roboto Light"/>
                <a:cs typeface="Roboto Light"/>
                <a:sym typeface="Roboto Light"/>
              </a:rPr>
              <a:t>Escuela y familia: cada vez más conectadas</a:t>
            </a:r>
            <a:endParaRPr sz="2000">
              <a:solidFill>
                <a:srgbClr val="0672C6"/>
              </a:solidFill>
              <a:latin typeface="Roboto Light"/>
              <a:ea typeface="Roboto Light"/>
              <a:cs typeface="Roboto Light"/>
              <a:sym typeface="Roboto Light"/>
            </a:endParaRPr>
          </a:p>
        </p:txBody>
      </p:sp>
      <p:pic>
        <p:nvPicPr>
          <p:cNvPr id="119" name="Google Shape;119;p29"/>
          <p:cNvPicPr preferRelativeResize="0"/>
          <p:nvPr/>
        </p:nvPicPr>
        <p:blipFill>
          <a:blip r:embed="rId3">
            <a:alphaModFix/>
          </a:blip>
          <a:stretch>
            <a:fillRect/>
          </a:stretch>
        </p:blipFill>
        <p:spPr>
          <a:xfrm>
            <a:off x="788189" y="1290100"/>
            <a:ext cx="4875449" cy="2645250"/>
          </a:xfrm>
          <a:prstGeom prst="rect">
            <a:avLst/>
          </a:prstGeom>
          <a:noFill/>
          <a:ln>
            <a:noFill/>
          </a:ln>
        </p:spPr>
      </p:pic>
      <p:sp>
        <p:nvSpPr>
          <p:cNvPr id="120" name="Google Shape;120;p29"/>
          <p:cNvSpPr/>
          <p:nvPr/>
        </p:nvSpPr>
        <p:spPr>
          <a:xfrm>
            <a:off x="0" y="534300"/>
            <a:ext cx="342900" cy="342900"/>
          </a:xfrm>
          <a:prstGeom prst="flowChartDelay">
            <a:avLst/>
          </a:prstGeom>
          <a:solidFill>
            <a:srgbClr val="0672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9C618"/>
        </a:solidFill>
        <a:effectLst/>
      </p:bgPr>
    </p:bg>
    <p:spTree>
      <p:nvGrpSpPr>
        <p:cNvPr id="1" name="Shape 124"/>
        <p:cNvGrpSpPr/>
        <p:nvPr/>
      </p:nvGrpSpPr>
      <p:grpSpPr>
        <a:xfrm>
          <a:off x="0" y="0"/>
          <a:ext cx="0" cy="0"/>
          <a:chOff x="0" y="0"/>
          <a:chExt cx="0" cy="0"/>
        </a:xfrm>
      </p:grpSpPr>
      <p:sp>
        <p:nvSpPr>
          <p:cNvPr id="125" name="Google Shape;125;p30"/>
          <p:cNvSpPr txBox="1"/>
          <p:nvPr/>
        </p:nvSpPr>
        <p:spPr>
          <a:xfrm>
            <a:off x="1676175" y="1765105"/>
            <a:ext cx="6096300" cy="177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s" sz="2600" b="1">
                <a:latin typeface="Roboto"/>
                <a:ea typeface="Roboto"/>
                <a:cs typeface="Roboto"/>
                <a:sym typeface="Roboto"/>
              </a:rPr>
              <a:t>Accedé a la información académica de tu hijo/a o estudiante a cargo y conocé las novedades de la comunidad educativa.</a:t>
            </a:r>
            <a:endParaRPr sz="2600">
              <a:latin typeface="Roboto Light"/>
              <a:ea typeface="Roboto Light"/>
              <a:cs typeface="Roboto Light"/>
              <a:sym typeface="Roboto Light"/>
            </a:endParaRPr>
          </a:p>
        </p:txBody>
      </p:sp>
      <p:cxnSp>
        <p:nvCxnSpPr>
          <p:cNvPr id="126" name="Google Shape;126;p30"/>
          <p:cNvCxnSpPr/>
          <p:nvPr/>
        </p:nvCxnSpPr>
        <p:spPr>
          <a:xfrm flipH="1">
            <a:off x="1289525" y="1308606"/>
            <a:ext cx="5100" cy="2540400"/>
          </a:xfrm>
          <a:prstGeom prst="straightConnector1">
            <a:avLst/>
          </a:prstGeom>
          <a:noFill/>
          <a:ln w="38100" cap="flat" cmpd="sng">
            <a:solidFill>
              <a:srgbClr val="0672C6"/>
            </a:solidFill>
            <a:prstDash val="solid"/>
            <a:round/>
            <a:headEnd type="none" w="med" len="med"/>
            <a:tailEnd type="none" w="med" len="med"/>
          </a:ln>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30"/>
        <p:cNvGrpSpPr/>
        <p:nvPr/>
      </p:nvGrpSpPr>
      <p:grpSpPr>
        <a:xfrm>
          <a:off x="0" y="0"/>
          <a:ext cx="0" cy="0"/>
          <a:chOff x="0" y="0"/>
          <a:chExt cx="0" cy="0"/>
        </a:xfrm>
      </p:grpSpPr>
      <p:sp>
        <p:nvSpPr>
          <p:cNvPr id="131" name="Google Shape;131;p31"/>
          <p:cNvSpPr txBox="1"/>
          <p:nvPr/>
        </p:nvSpPr>
        <p:spPr>
          <a:xfrm>
            <a:off x="771525" y="552900"/>
            <a:ext cx="6523200" cy="3057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sz="2500">
              <a:solidFill>
                <a:srgbClr val="FFFFFF"/>
              </a:solidFill>
              <a:latin typeface="Roboto Light"/>
              <a:ea typeface="Roboto Light"/>
              <a:cs typeface="Roboto Light"/>
              <a:sym typeface="Roboto Light"/>
            </a:endParaRPr>
          </a:p>
        </p:txBody>
      </p:sp>
      <p:pic>
        <p:nvPicPr>
          <p:cNvPr id="132" name="Google Shape;132;p31"/>
          <p:cNvPicPr preferRelativeResize="0"/>
          <p:nvPr/>
        </p:nvPicPr>
        <p:blipFill rotWithShape="1">
          <a:blip r:embed="rId3">
            <a:alphaModFix/>
          </a:blip>
          <a:srcRect l="5747" t="13255" r="5418" b="12272"/>
          <a:stretch/>
        </p:blipFill>
        <p:spPr>
          <a:xfrm>
            <a:off x="688900" y="348470"/>
            <a:ext cx="7647898" cy="4536750"/>
          </a:xfrm>
          <a:prstGeom prst="rect">
            <a:avLst/>
          </a:prstGeom>
          <a:noFill/>
          <a:ln>
            <a:noFill/>
          </a:ln>
        </p:spPr>
      </p:pic>
      <p:pic>
        <p:nvPicPr>
          <p:cNvPr id="133" name="Google Shape;133;p31" title="Copia de App mi escuela_V1.mp4">
            <a:hlinkClick r:id="rId4"/>
          </p:cNvPr>
          <p:cNvPicPr preferRelativeResize="0"/>
          <p:nvPr/>
        </p:nvPicPr>
        <p:blipFill>
          <a:blip r:embed="rId5">
            <a:alphaModFix/>
          </a:blip>
          <a:stretch>
            <a:fillRect/>
          </a:stretch>
        </p:blipFill>
        <p:spPr>
          <a:xfrm>
            <a:off x="1547965" y="796688"/>
            <a:ext cx="5914075" cy="332665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32"/>
          <p:cNvSpPr/>
          <p:nvPr/>
        </p:nvSpPr>
        <p:spPr>
          <a:xfrm>
            <a:off x="150" y="1220850"/>
            <a:ext cx="9144000" cy="3753300"/>
          </a:xfrm>
          <a:prstGeom prst="rect">
            <a:avLst/>
          </a:prstGeom>
          <a:solidFill>
            <a:srgbClr val="F9C618"/>
          </a:solidFill>
          <a:ln w="9525" cap="flat" cmpd="sng">
            <a:solidFill>
              <a:srgbClr val="F9C61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32"/>
          <p:cNvSpPr txBox="1"/>
          <p:nvPr/>
        </p:nvSpPr>
        <p:spPr>
          <a:xfrm>
            <a:off x="771525" y="552900"/>
            <a:ext cx="6523200" cy="3057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s" sz="2500">
                <a:solidFill>
                  <a:srgbClr val="0672C6"/>
                </a:solidFill>
                <a:latin typeface="Roboto Light"/>
                <a:ea typeface="Roboto Light"/>
                <a:cs typeface="Roboto Light"/>
                <a:sym typeface="Roboto Light"/>
              </a:rPr>
              <a:t>¿Qué vamos a encontrar en la aplicación?</a:t>
            </a:r>
            <a:endParaRPr sz="2500">
              <a:solidFill>
                <a:srgbClr val="0672C6"/>
              </a:solidFill>
              <a:latin typeface="Roboto Light"/>
              <a:ea typeface="Roboto Light"/>
              <a:cs typeface="Roboto Light"/>
              <a:sym typeface="Roboto Light"/>
            </a:endParaRPr>
          </a:p>
        </p:txBody>
      </p:sp>
      <p:sp>
        <p:nvSpPr>
          <p:cNvPr id="140" name="Google Shape;140;p32"/>
          <p:cNvSpPr/>
          <p:nvPr/>
        </p:nvSpPr>
        <p:spPr>
          <a:xfrm>
            <a:off x="0" y="534300"/>
            <a:ext cx="342900" cy="342900"/>
          </a:xfrm>
          <a:prstGeom prst="flowChartDelay">
            <a:avLst/>
          </a:prstGeom>
          <a:solidFill>
            <a:srgbClr val="0672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1" name="Google Shape;141;p32"/>
          <p:cNvPicPr preferRelativeResize="0"/>
          <p:nvPr/>
        </p:nvPicPr>
        <p:blipFill rotWithShape="1">
          <a:blip r:embed="rId3">
            <a:alphaModFix/>
          </a:blip>
          <a:srcRect r="54975"/>
          <a:stretch/>
        </p:blipFill>
        <p:spPr>
          <a:xfrm>
            <a:off x="1956275" y="1320363"/>
            <a:ext cx="2156675" cy="3554275"/>
          </a:xfrm>
          <a:prstGeom prst="rect">
            <a:avLst/>
          </a:prstGeom>
          <a:noFill/>
          <a:ln>
            <a:noFill/>
          </a:ln>
        </p:spPr>
      </p:pic>
      <p:pic>
        <p:nvPicPr>
          <p:cNvPr id="142" name="Google Shape;142;p32"/>
          <p:cNvPicPr preferRelativeResize="0"/>
          <p:nvPr/>
        </p:nvPicPr>
        <p:blipFill>
          <a:blip r:embed="rId4">
            <a:alphaModFix/>
          </a:blip>
          <a:stretch>
            <a:fillRect/>
          </a:stretch>
        </p:blipFill>
        <p:spPr>
          <a:xfrm>
            <a:off x="4857350" y="1629863"/>
            <a:ext cx="2603650" cy="30219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33"/>
          <p:cNvSpPr/>
          <p:nvPr/>
        </p:nvSpPr>
        <p:spPr>
          <a:xfrm>
            <a:off x="150" y="1220850"/>
            <a:ext cx="9144000" cy="2961900"/>
          </a:xfrm>
          <a:prstGeom prst="rect">
            <a:avLst/>
          </a:prstGeom>
          <a:solidFill>
            <a:srgbClr val="F9C618"/>
          </a:solidFill>
          <a:ln w="9525" cap="flat" cmpd="sng">
            <a:solidFill>
              <a:srgbClr val="F9C61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33"/>
          <p:cNvSpPr txBox="1"/>
          <p:nvPr/>
        </p:nvSpPr>
        <p:spPr>
          <a:xfrm>
            <a:off x="771525" y="552900"/>
            <a:ext cx="6523200" cy="3057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s" sz="2500">
                <a:solidFill>
                  <a:srgbClr val="0672C6"/>
                </a:solidFill>
                <a:latin typeface="Roboto Light"/>
                <a:ea typeface="Roboto Light"/>
                <a:cs typeface="Roboto Light"/>
                <a:sym typeface="Roboto Light"/>
              </a:rPr>
              <a:t>¿Cómo descargo la aplicación?</a:t>
            </a:r>
            <a:endParaRPr sz="2500">
              <a:solidFill>
                <a:srgbClr val="0672C6"/>
              </a:solidFill>
              <a:latin typeface="Roboto Light"/>
              <a:ea typeface="Roboto Light"/>
              <a:cs typeface="Roboto Light"/>
              <a:sym typeface="Roboto Light"/>
            </a:endParaRPr>
          </a:p>
        </p:txBody>
      </p:sp>
      <p:sp>
        <p:nvSpPr>
          <p:cNvPr id="149" name="Google Shape;149;p33"/>
          <p:cNvSpPr/>
          <p:nvPr/>
        </p:nvSpPr>
        <p:spPr>
          <a:xfrm>
            <a:off x="0" y="534300"/>
            <a:ext cx="342900" cy="342900"/>
          </a:xfrm>
          <a:prstGeom prst="flowChartDelay">
            <a:avLst/>
          </a:prstGeom>
          <a:solidFill>
            <a:srgbClr val="0672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0" name="Google Shape;150;p33"/>
          <p:cNvPicPr preferRelativeResize="0"/>
          <p:nvPr/>
        </p:nvPicPr>
        <p:blipFill rotWithShape="1">
          <a:blip r:embed="rId3">
            <a:alphaModFix/>
          </a:blip>
          <a:srcRect t="8248" r="1729"/>
          <a:stretch/>
        </p:blipFill>
        <p:spPr>
          <a:xfrm>
            <a:off x="1697400" y="1647075"/>
            <a:ext cx="7249025" cy="2222275"/>
          </a:xfrm>
          <a:prstGeom prst="rect">
            <a:avLst/>
          </a:prstGeom>
          <a:noFill/>
          <a:ln>
            <a:noFill/>
          </a:ln>
        </p:spPr>
      </p:pic>
      <p:pic>
        <p:nvPicPr>
          <p:cNvPr id="151" name="Google Shape;151;p33"/>
          <p:cNvPicPr preferRelativeResize="0"/>
          <p:nvPr/>
        </p:nvPicPr>
        <p:blipFill rotWithShape="1">
          <a:blip r:embed="rId4">
            <a:alphaModFix/>
          </a:blip>
          <a:srcRect l="4214" b="10249"/>
          <a:stretch/>
        </p:blipFill>
        <p:spPr>
          <a:xfrm>
            <a:off x="160450" y="2039475"/>
            <a:ext cx="1320000" cy="14374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55"/>
        <p:cNvGrpSpPr/>
        <p:nvPr/>
      </p:nvGrpSpPr>
      <p:grpSpPr>
        <a:xfrm>
          <a:off x="0" y="0"/>
          <a:ext cx="0" cy="0"/>
          <a:chOff x="0" y="0"/>
          <a:chExt cx="0" cy="0"/>
        </a:xfrm>
      </p:grpSpPr>
      <p:sp>
        <p:nvSpPr>
          <p:cNvPr id="156" name="Google Shape;156;p34"/>
          <p:cNvSpPr/>
          <p:nvPr/>
        </p:nvSpPr>
        <p:spPr>
          <a:xfrm>
            <a:off x="-1850" y="1238150"/>
            <a:ext cx="9144000" cy="3369600"/>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7" name="Google Shape;157;p34"/>
          <p:cNvPicPr preferRelativeResize="0"/>
          <p:nvPr/>
        </p:nvPicPr>
        <p:blipFill rotWithShape="1">
          <a:blip r:embed="rId3">
            <a:alphaModFix/>
          </a:blip>
          <a:srcRect t="1400"/>
          <a:stretch/>
        </p:blipFill>
        <p:spPr>
          <a:xfrm>
            <a:off x="417975" y="1238150"/>
            <a:ext cx="3856708" cy="3369600"/>
          </a:xfrm>
          <a:prstGeom prst="rect">
            <a:avLst/>
          </a:prstGeom>
          <a:noFill/>
          <a:ln>
            <a:noFill/>
          </a:ln>
        </p:spPr>
      </p:pic>
      <p:sp>
        <p:nvSpPr>
          <p:cNvPr id="158" name="Google Shape;158;p34"/>
          <p:cNvSpPr/>
          <p:nvPr/>
        </p:nvSpPr>
        <p:spPr>
          <a:xfrm>
            <a:off x="4805979" y="1889325"/>
            <a:ext cx="2216700" cy="245100"/>
          </a:xfrm>
          <a:prstGeom prst="roundRect">
            <a:avLst>
              <a:gd name="adj" fmla="val 0"/>
            </a:avLst>
          </a:prstGeom>
          <a:noFill/>
          <a:ln>
            <a:noFill/>
          </a:ln>
        </p:spPr>
        <p:txBody>
          <a:bodyPr spcFirstLastPara="1" wrap="square" lIns="0" tIns="0" rIns="0" bIns="0" anchor="ctr" anchorCtr="0">
            <a:noAutofit/>
          </a:bodyPr>
          <a:lstStyle/>
          <a:p>
            <a:pPr marL="0" marR="0" lvl="0" indent="0" algn="l" rtl="0">
              <a:lnSpc>
                <a:spcPct val="115000"/>
              </a:lnSpc>
              <a:spcBef>
                <a:spcPts val="0"/>
              </a:spcBef>
              <a:spcAft>
                <a:spcPts val="0"/>
              </a:spcAft>
              <a:buNone/>
            </a:pPr>
            <a:r>
              <a:rPr lang="es" sz="1600">
                <a:solidFill>
                  <a:srgbClr val="595959"/>
                </a:solidFill>
                <a:latin typeface="Roboto Light"/>
                <a:ea typeface="Roboto Light"/>
                <a:cs typeface="Roboto Light"/>
                <a:sym typeface="Roboto Light"/>
              </a:rPr>
              <a:t>Descargá la aplicación</a:t>
            </a:r>
            <a:endParaRPr sz="1600">
              <a:solidFill>
                <a:srgbClr val="595959"/>
              </a:solidFill>
              <a:latin typeface="Roboto Light"/>
              <a:ea typeface="Roboto Light"/>
              <a:cs typeface="Roboto Light"/>
              <a:sym typeface="Roboto Light"/>
            </a:endParaRPr>
          </a:p>
        </p:txBody>
      </p:sp>
      <p:sp>
        <p:nvSpPr>
          <p:cNvPr id="159" name="Google Shape;159;p34"/>
          <p:cNvSpPr/>
          <p:nvPr/>
        </p:nvSpPr>
        <p:spPr>
          <a:xfrm>
            <a:off x="4805979" y="3686875"/>
            <a:ext cx="3774300" cy="245100"/>
          </a:xfrm>
          <a:prstGeom prst="roundRect">
            <a:avLst>
              <a:gd name="adj" fmla="val 0"/>
            </a:avLst>
          </a:prstGeom>
          <a:noFill/>
          <a:ln>
            <a:noFill/>
          </a:ln>
        </p:spPr>
        <p:txBody>
          <a:bodyPr spcFirstLastPara="1" wrap="square" lIns="0" tIns="0" rIns="0" bIns="0" anchor="ctr" anchorCtr="0">
            <a:noAutofit/>
          </a:bodyPr>
          <a:lstStyle/>
          <a:p>
            <a:pPr marL="0" lvl="0" indent="0" algn="l" rtl="0">
              <a:lnSpc>
                <a:spcPct val="115000"/>
              </a:lnSpc>
              <a:spcBef>
                <a:spcPts val="0"/>
              </a:spcBef>
              <a:spcAft>
                <a:spcPts val="0"/>
              </a:spcAft>
              <a:buNone/>
            </a:pPr>
            <a:r>
              <a:rPr lang="es" sz="1600">
                <a:solidFill>
                  <a:schemeClr val="dk2"/>
                </a:solidFill>
                <a:latin typeface="Roboto Light"/>
                <a:ea typeface="Roboto Light"/>
                <a:cs typeface="Roboto Light"/>
                <a:sym typeface="Roboto Light"/>
              </a:rPr>
              <a:t>Completá los datos personales solicitados</a:t>
            </a:r>
            <a:endParaRPr sz="1600">
              <a:solidFill>
                <a:srgbClr val="595959"/>
              </a:solidFill>
              <a:latin typeface="Roboto Light"/>
              <a:ea typeface="Roboto Light"/>
              <a:cs typeface="Roboto Light"/>
              <a:sym typeface="Roboto Light"/>
            </a:endParaRPr>
          </a:p>
        </p:txBody>
      </p:sp>
      <p:sp>
        <p:nvSpPr>
          <p:cNvPr id="160" name="Google Shape;160;p34"/>
          <p:cNvSpPr/>
          <p:nvPr/>
        </p:nvSpPr>
        <p:spPr>
          <a:xfrm>
            <a:off x="4805979" y="2737900"/>
            <a:ext cx="3774300" cy="419100"/>
          </a:xfrm>
          <a:prstGeom prst="roundRect">
            <a:avLst>
              <a:gd name="adj" fmla="val 0"/>
            </a:avLst>
          </a:prstGeom>
          <a:noFill/>
          <a:ln>
            <a:noFill/>
          </a:ln>
        </p:spPr>
        <p:txBody>
          <a:bodyPr spcFirstLastPara="1" wrap="square" lIns="0" tIns="0" rIns="0" bIns="0" anchor="ctr" anchorCtr="0">
            <a:noAutofit/>
          </a:bodyPr>
          <a:lstStyle/>
          <a:p>
            <a:pPr marL="0" lvl="0" indent="0" algn="l" rtl="0">
              <a:lnSpc>
                <a:spcPct val="115000"/>
              </a:lnSpc>
              <a:spcBef>
                <a:spcPts val="0"/>
              </a:spcBef>
              <a:spcAft>
                <a:spcPts val="0"/>
              </a:spcAft>
              <a:buNone/>
            </a:pPr>
            <a:r>
              <a:rPr lang="es" sz="1600">
                <a:solidFill>
                  <a:schemeClr val="dk2"/>
                </a:solidFill>
                <a:latin typeface="Roboto Light"/>
                <a:ea typeface="Roboto Light"/>
                <a:cs typeface="Roboto Light"/>
                <a:sym typeface="Roboto Light"/>
              </a:rPr>
              <a:t>Ingresá y seleccioná: </a:t>
            </a:r>
            <a:r>
              <a:rPr lang="es" sz="1600" b="1">
                <a:solidFill>
                  <a:schemeClr val="dk2"/>
                </a:solidFill>
                <a:latin typeface="Roboto"/>
                <a:ea typeface="Roboto"/>
                <a:cs typeface="Roboto"/>
                <a:sym typeface="Roboto"/>
              </a:rPr>
              <a:t>«¿No tenés cuenta? Creala acá» </a:t>
            </a:r>
            <a:endParaRPr sz="1600" b="1">
              <a:solidFill>
                <a:srgbClr val="595959"/>
              </a:solidFill>
              <a:latin typeface="Roboto"/>
              <a:ea typeface="Roboto"/>
              <a:cs typeface="Roboto"/>
              <a:sym typeface="Roboto"/>
            </a:endParaRPr>
          </a:p>
        </p:txBody>
      </p:sp>
      <p:sp>
        <p:nvSpPr>
          <p:cNvPr id="161" name="Google Shape;161;p34"/>
          <p:cNvSpPr/>
          <p:nvPr/>
        </p:nvSpPr>
        <p:spPr>
          <a:xfrm>
            <a:off x="4277458" y="1840581"/>
            <a:ext cx="342600" cy="342600"/>
          </a:xfrm>
          <a:prstGeom prst="flowChartDelay">
            <a:avLst/>
          </a:prstGeom>
          <a:solidFill>
            <a:srgbClr val="0672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34"/>
          <p:cNvSpPr/>
          <p:nvPr/>
        </p:nvSpPr>
        <p:spPr>
          <a:xfrm>
            <a:off x="4277458" y="2777458"/>
            <a:ext cx="342600" cy="342600"/>
          </a:xfrm>
          <a:prstGeom prst="flowChartDelay">
            <a:avLst/>
          </a:prstGeom>
          <a:solidFill>
            <a:srgbClr val="F9C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34"/>
          <p:cNvSpPr/>
          <p:nvPr/>
        </p:nvSpPr>
        <p:spPr>
          <a:xfrm>
            <a:off x="4277458" y="3638135"/>
            <a:ext cx="342600" cy="342600"/>
          </a:xfrm>
          <a:prstGeom prst="flowChartDelay">
            <a:avLst/>
          </a:prstGeom>
          <a:solidFill>
            <a:srgbClr val="0672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34"/>
          <p:cNvSpPr/>
          <p:nvPr/>
        </p:nvSpPr>
        <p:spPr>
          <a:xfrm>
            <a:off x="0" y="534300"/>
            <a:ext cx="342900" cy="342900"/>
          </a:xfrm>
          <a:prstGeom prst="flowChartDelay">
            <a:avLst/>
          </a:prstGeom>
          <a:solidFill>
            <a:srgbClr val="0672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34"/>
          <p:cNvSpPr txBox="1"/>
          <p:nvPr/>
        </p:nvSpPr>
        <p:spPr>
          <a:xfrm>
            <a:off x="771525" y="552900"/>
            <a:ext cx="6523200" cy="3057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s" sz="2500">
                <a:solidFill>
                  <a:srgbClr val="0672C6"/>
                </a:solidFill>
                <a:latin typeface="Roboto Light"/>
                <a:ea typeface="Roboto Light"/>
                <a:cs typeface="Roboto Light"/>
                <a:sym typeface="Roboto Light"/>
              </a:rPr>
              <a:t>¿Cómo me registro en la aplicación?</a:t>
            </a:r>
            <a:endParaRPr sz="2500">
              <a:solidFill>
                <a:srgbClr val="0672C6"/>
              </a:solidFill>
              <a:latin typeface="Roboto Light"/>
              <a:ea typeface="Roboto Light"/>
              <a:cs typeface="Roboto Light"/>
              <a:sym typeface="Roboto Light"/>
            </a:endParaRPr>
          </a:p>
        </p:txBody>
      </p:sp>
      <p:sp>
        <p:nvSpPr>
          <p:cNvPr id="166" name="Google Shape;166;p34"/>
          <p:cNvSpPr/>
          <p:nvPr/>
        </p:nvSpPr>
        <p:spPr>
          <a:xfrm>
            <a:off x="1426429" y="3011825"/>
            <a:ext cx="1063500" cy="728700"/>
          </a:xfrm>
          <a:prstGeom prst="roundRect">
            <a:avLst>
              <a:gd name="adj" fmla="val 16667"/>
            </a:avLst>
          </a:prstGeom>
          <a:noFill/>
          <a:ln w="38100"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FF0000"/>
              </a:highlight>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735</Words>
  <Application>Microsoft Office PowerPoint</Application>
  <PresentationFormat>Presentación en pantalla (16:9)</PresentationFormat>
  <Paragraphs>100</Paragraphs>
  <Slides>25</Slides>
  <Notes>25</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25</vt:i4>
      </vt:variant>
    </vt:vector>
  </HeadingPairs>
  <TitlesOfParts>
    <vt:vector size="32" baseType="lpstr">
      <vt:lpstr>Roboto Light</vt:lpstr>
      <vt:lpstr>Roboto Black</vt:lpstr>
      <vt:lpstr>Roboto Medium</vt:lpstr>
      <vt:lpstr>Roboto</vt:lpstr>
      <vt:lpstr>Helvetica Neue</vt:lpstr>
      <vt:lpstr>Arial</vt:lpstr>
      <vt:lpstr>Simple Light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cp:lastModifiedBy>Alumno_invitado</cp:lastModifiedBy>
  <cp:revision>1</cp:revision>
  <dcterms:modified xsi:type="dcterms:W3CDTF">2023-10-17T18:34:08Z</dcterms:modified>
</cp:coreProperties>
</file>